
<file path=[Content_Types].xml><?xml version="1.0" encoding="utf-8"?>
<Types xmlns="http://schemas.openxmlformats.org/package/2006/content-types">
  <Default ContentType="application/x-fontdata" Extension="fntdata"/>
  <Default ContentType="image/gif" Extension="gif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notesMaster+xml" PartName="/ppt/notesMasters/notesMaster1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0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notesMasterIdLst>
    <p:notesMasterId r:id="rId16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x="18288000" cy="10287000"/>
  <p:notesSz cx="6858000" cy="9144000"/>
  <p:embeddedFontLst>
    <p:embeddedFont>
      <p:font typeface="Georgia Bold" charset="1" panose="02040802050405020203"/>
      <p:regular r:id="rId19"/>
    </p:embeddedFont>
    <p:embeddedFont>
      <p:font typeface="Georgia Bold Italics" charset="1" panose="02040802050405090203"/>
      <p:regular r:id="rId20"/>
    </p:embeddedFont>
    <p:embeddedFont>
      <p:font typeface="Calibri (MS) Italics" charset="1" panose="020F05020202040A0204"/>
      <p:regular r:id="rId21"/>
    </p:embeddedFont>
    <p:embeddedFont>
      <p:font typeface="Calibri (MS) Bold" charset="1" panose="020F0702030404030204"/>
      <p:regular r:id="rId22"/>
    </p:embeddedFont>
    <p:embeddedFont>
      <p:font typeface="Calibri (MS)" charset="1" panose="020F0502020204030204"/>
      <p:regular r:id="rId24"/>
    </p:embeddedFont>
    <p:embeddedFont>
      <p:font typeface="Georgia Italics" charset="1" panose="02040502050405090303"/>
      <p:regular r:id="rId27"/>
    </p:embeddedFont>
    <p:embeddedFont>
      <p:font typeface="Georgia" charset="1" panose="02040502050405020303"/>
      <p:regular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notesMasters/notesMaster1.xml" Type="http://schemas.openxmlformats.org/officeDocument/2006/relationships/notesMaster"/><Relationship Id="rId17" Target="theme/theme2.xml" Type="http://schemas.openxmlformats.org/officeDocument/2006/relationships/theme"/><Relationship Id="rId18" Target="notesSlides/notesSlide1.xml" Type="http://schemas.openxmlformats.org/officeDocument/2006/relationships/notesSlide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22" Target="fonts/font22.fntdata" Type="http://schemas.openxmlformats.org/officeDocument/2006/relationships/font"/><Relationship Id="rId23" Target="notesSlides/notesSlide2.xml" Type="http://schemas.openxmlformats.org/officeDocument/2006/relationships/notesSlide"/><Relationship Id="rId24" Target="fonts/font24.fntdata" Type="http://schemas.openxmlformats.org/officeDocument/2006/relationships/font"/><Relationship Id="rId25" Target="notesSlides/notesSlide3.xml" Type="http://schemas.openxmlformats.org/officeDocument/2006/relationships/notesSlide"/><Relationship Id="rId26" Target="notesSlides/notesSlide4.xml" Type="http://schemas.openxmlformats.org/officeDocument/2006/relationships/notesSlide"/><Relationship Id="rId27" Target="fonts/font27.fntdata" Type="http://schemas.openxmlformats.org/officeDocument/2006/relationships/font"/><Relationship Id="rId28" Target="fonts/font28.fntdata" Type="http://schemas.openxmlformats.org/officeDocument/2006/relationships/font"/><Relationship Id="rId29" Target="notesSlides/notesSlide5.xml" Type="http://schemas.openxmlformats.org/officeDocument/2006/relationships/notesSlide"/><Relationship Id="rId3" Target="viewProps.xml" Type="http://schemas.openxmlformats.org/officeDocument/2006/relationships/viewProps"/><Relationship Id="rId30" Target="notesSlides/notesSlide6.xml" Type="http://schemas.openxmlformats.org/officeDocument/2006/relationships/notesSlide"/><Relationship Id="rId31" Target="notesSlides/notesSlide7.xml" Type="http://schemas.openxmlformats.org/officeDocument/2006/relationships/notesSlide"/><Relationship Id="rId32" Target="notesSlides/notesSlide8.xml" Type="http://schemas.openxmlformats.org/officeDocument/2006/relationships/notesSlide"/><Relationship Id="rId33" Target="notesSlides/notesSlide9.xml" Type="http://schemas.openxmlformats.org/officeDocument/2006/relationships/notesSlide"/><Relationship Id="rId34" Target="notesSlides/notesSlide10.xml" Type="http://schemas.openxmlformats.org/officeDocument/2006/relationships/notesSlide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notesMasters/_rels/notesMaster1.xml.rels><?xml version="1.0" encoding="UTF-8" standalone="yes"?><Relationships xmlns="http://schemas.openxmlformats.org/package/2006/relationships"><Relationship Id="rId1" Target="../theme/theme2.xml" Type="http://schemas.openxmlformats.org/officeDocument/2006/relationships/theme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1.7.2013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.xml" Type="http://schemas.openxmlformats.org/officeDocument/2006/relationships/slide"/></Relationships>
</file>

<file path=ppt/notesSlides/_rels/notesSlide2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.xml" Type="http://schemas.openxmlformats.org/officeDocument/2006/relationships/slide"/></Relationships>
</file>

<file path=ppt/notesSlides/_rels/notesSlide3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3.xml" Type="http://schemas.openxmlformats.org/officeDocument/2006/relationships/slide"/></Relationships>
</file>

<file path=ppt/notesSlides/_rels/notesSlide4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4.xml" Type="http://schemas.openxmlformats.org/officeDocument/2006/relationships/slide"/></Relationships>
</file>

<file path=ppt/notesSlides/_rels/notesSlide5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5.xml" Type="http://schemas.openxmlformats.org/officeDocument/2006/relationships/slide"/></Relationships>
</file>

<file path=ppt/notesSlides/_rels/notesSlide6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6.xml" Type="http://schemas.openxmlformats.org/officeDocument/2006/relationships/slide"/></Relationships>
</file>

<file path=ppt/notesSlides/_rels/notesSlide7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7.xml" Type="http://schemas.openxmlformats.org/officeDocument/2006/relationships/slide"/></Relationships>
</file>

<file path=ppt/notesSlides/_rels/notesSlide8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8.xml" Type="http://schemas.openxmlformats.org/officeDocument/2006/relationships/slide"/></Relationships>
</file>

<file path=ppt/notesSlides/_rels/notesSlide9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9.xml" Type="http://schemas.openxmlformats.org/officeDocument/2006/relationships/slide"/></Relationships>
</file>

<file path=ppt/notesSlides/_rels/notesSlide10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0.xml" Type="http://schemas.openxmlformats.org/officeDocument/2006/relationships/slide"/></Relationships>
</file>

<file path=ppt/notesSlides/notesSlide1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2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3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4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5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6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8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13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14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15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.xml" Type="http://schemas.openxmlformats.org/officeDocument/2006/relationships/notesSlide"/><Relationship Id="rId3" Target="../media/image1.jpeg" Type="http://schemas.openxmlformats.org/officeDocument/2006/relationships/image"/><Relationship Id="rId4" Target="../media/image2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2.xml" Type="http://schemas.openxmlformats.org/officeDocument/2006/relationships/notesSlide"/><Relationship Id="rId3" Target="../media/image1.jpe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2.gif" Type="http://schemas.openxmlformats.org/officeDocument/2006/relationships/image"/><Relationship Id="rId2" Target="../notesSlides/notesSlide3.xml" Type="http://schemas.openxmlformats.org/officeDocument/2006/relationships/notesSlide"/><Relationship Id="rId3" Target="../media/image6.png" Type="http://schemas.openxmlformats.org/officeDocument/2006/relationships/image"/><Relationship Id="rId4" Target="../media/image1.jpeg" Type="http://schemas.openxmlformats.org/officeDocument/2006/relationships/image"/><Relationship Id="rId5" Target="../media/image7.png" Type="http://schemas.openxmlformats.org/officeDocument/2006/relationships/image"/><Relationship Id="rId6" Target="../media/image8.png" Type="http://schemas.openxmlformats.org/officeDocument/2006/relationships/image"/><Relationship Id="rId7" Target="../media/image9.svg" Type="http://schemas.openxmlformats.org/officeDocument/2006/relationships/image"/><Relationship Id="rId8" Target="../media/image10.png" Type="http://schemas.openxmlformats.org/officeDocument/2006/relationships/image"/><Relationship Id="rId9" Target="../media/image11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4.xml" Type="http://schemas.openxmlformats.org/officeDocument/2006/relationships/notesSlide"/><Relationship Id="rId3" Target="../media/image1.jpeg" Type="http://schemas.openxmlformats.org/officeDocument/2006/relationships/image"/><Relationship Id="rId4" Target="../media/image13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5.xml" Type="http://schemas.openxmlformats.org/officeDocument/2006/relationships/notesSlide"/><Relationship Id="rId3" Target="../media/image2.png" Type="http://schemas.openxmlformats.org/officeDocument/2006/relationships/image"/><Relationship Id="rId4" Target="../media/image1.jpeg" Type="http://schemas.openxmlformats.org/officeDocument/2006/relationships/image"/><Relationship Id="rId5" Target="../media/image14.png" Type="http://schemas.openxmlformats.org/officeDocument/2006/relationships/image"/><Relationship Id="rId6" Target="../media/image15.png" Type="http://schemas.openxmlformats.org/officeDocument/2006/relationships/image"/><Relationship Id="rId7" Target="../media/image16.png" Type="http://schemas.openxmlformats.org/officeDocument/2006/relationships/image"/><Relationship Id="rId8" Target="../media/image17.png" Type="http://schemas.openxmlformats.org/officeDocument/2006/relationships/image"/><Relationship Id="rId9" Target="../media/image13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6.xml" Type="http://schemas.openxmlformats.org/officeDocument/2006/relationships/notesSlide"/><Relationship Id="rId3" Target="../media/image1.jpeg" Type="http://schemas.openxmlformats.org/officeDocument/2006/relationships/image"/><Relationship Id="rId4" Target="../media/image18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7.xml" Type="http://schemas.openxmlformats.org/officeDocument/2006/relationships/notesSlide"/><Relationship Id="rId3" Target="../media/image1.jpeg" Type="http://schemas.openxmlformats.org/officeDocument/2006/relationships/image"/><Relationship Id="rId4" Target="../media/image19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8.xml" Type="http://schemas.openxmlformats.org/officeDocument/2006/relationships/notesSlide"/><Relationship Id="rId3" Target="../media/image20.png" Type="http://schemas.openxmlformats.org/officeDocument/2006/relationships/image"/><Relationship Id="rId4" Target="../media/image1.jpeg" Type="http://schemas.openxmlformats.org/officeDocument/2006/relationships/image"/><Relationship Id="rId5" Target="../media/image21.png" Type="http://schemas.openxmlformats.org/officeDocument/2006/relationships/image"/><Relationship Id="rId6" Target="../media/image22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9.xml" Type="http://schemas.openxmlformats.org/officeDocument/2006/relationships/notesSlide"/><Relationship Id="rId3" Target="../media/image20.png" Type="http://schemas.openxmlformats.org/officeDocument/2006/relationships/image"/><Relationship Id="rId4" Target="../media/image1.jpeg" Type="http://schemas.openxmlformats.org/officeDocument/2006/relationships/image"/><Relationship Id="rId5" Target="../media/image21.png" Type="http://schemas.openxmlformats.org/officeDocument/2006/relationships/image"/><Relationship Id="rId6" Target="../media/image22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0.xml" Type="http://schemas.openxmlformats.org/officeDocument/2006/relationships/notesSlide"/><Relationship Id="rId3" Target="../media/image1.jpe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B3B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9525" y="-9525"/>
            <a:ext cx="361950" cy="10306050"/>
            <a:chOff x="0" y="0"/>
            <a:chExt cx="482600" cy="137414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12700" y="12700"/>
              <a:ext cx="4572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457200">
                  <a:moveTo>
                    <a:pt x="0" y="0"/>
                  </a:moveTo>
                  <a:lnTo>
                    <a:pt x="457200" y="0"/>
                  </a:lnTo>
                  <a:lnTo>
                    <a:pt x="4572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E5B941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82600" cy="13741400"/>
            </a:xfrm>
            <a:custGeom>
              <a:avLst/>
              <a:gdLst/>
              <a:ahLst/>
              <a:cxnLst/>
              <a:rect r="r" b="b" t="t" l="l"/>
              <a:pathLst>
                <a:path h="13741400" w="482600">
                  <a:moveTo>
                    <a:pt x="12700" y="0"/>
                  </a:moveTo>
                  <a:lnTo>
                    <a:pt x="469900" y="0"/>
                  </a:lnTo>
                  <a:cubicBezTo>
                    <a:pt x="476885" y="0"/>
                    <a:pt x="482600" y="5715"/>
                    <a:pt x="482600" y="12700"/>
                  </a:cubicBezTo>
                  <a:lnTo>
                    <a:pt x="482600" y="13728700"/>
                  </a:lnTo>
                  <a:cubicBezTo>
                    <a:pt x="482600" y="13735686"/>
                    <a:pt x="476885" y="13741400"/>
                    <a:pt x="469900" y="13741400"/>
                  </a:cubicBezTo>
                  <a:lnTo>
                    <a:pt x="12700" y="13741400"/>
                  </a:lnTo>
                  <a:cubicBezTo>
                    <a:pt x="5715" y="13741400"/>
                    <a:pt x="0" y="13735686"/>
                    <a:pt x="0" y="13728700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13728700"/>
                  </a:lnTo>
                  <a:lnTo>
                    <a:pt x="12700" y="13728700"/>
                  </a:lnTo>
                  <a:lnTo>
                    <a:pt x="12700" y="13716000"/>
                  </a:lnTo>
                  <a:lnTo>
                    <a:pt x="469900" y="13716000"/>
                  </a:lnTo>
                  <a:lnTo>
                    <a:pt x="469900" y="13728700"/>
                  </a:lnTo>
                  <a:lnTo>
                    <a:pt x="457200" y="13728700"/>
                  </a:lnTo>
                  <a:lnTo>
                    <a:pt x="457200" y="12700"/>
                  </a:lnTo>
                  <a:lnTo>
                    <a:pt x="469900" y="12700"/>
                  </a:lnTo>
                  <a:lnTo>
                    <a:pt x="469900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E5B941"/>
            </a:solidFill>
          </p:spPr>
        </p:sp>
      </p:grpSp>
      <p:grpSp>
        <p:nvGrpSpPr>
          <p:cNvPr name="Group 5" id="5"/>
          <p:cNvGrpSpPr/>
          <p:nvPr/>
        </p:nvGrpSpPr>
        <p:grpSpPr>
          <a:xfrm rot="0">
            <a:off x="950595" y="2009565"/>
            <a:ext cx="16904551" cy="1783080"/>
            <a:chOff x="0" y="0"/>
            <a:chExt cx="22539401" cy="237744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2539396" cy="2377440"/>
            </a:xfrm>
            <a:custGeom>
              <a:avLst/>
              <a:gdLst/>
              <a:ahLst/>
              <a:cxnLst/>
              <a:rect r="r" b="b" t="t" l="l"/>
              <a:pathLst>
                <a:path h="2377440" w="22539396">
                  <a:moveTo>
                    <a:pt x="0" y="0"/>
                  </a:moveTo>
                  <a:lnTo>
                    <a:pt x="22539396" y="0"/>
                  </a:lnTo>
                  <a:lnTo>
                    <a:pt x="22539396" y="2377440"/>
                  </a:lnTo>
                  <a:lnTo>
                    <a:pt x="0" y="23774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34728" r="0" b="-134728"/>
              </a:stretch>
            </a:blipFill>
          </p:spPr>
        </p:sp>
        <p:sp>
          <p:nvSpPr>
            <p:cNvPr name="TextBox 7" id="7"/>
            <p:cNvSpPr txBox="true"/>
            <p:nvPr/>
          </p:nvSpPr>
          <p:spPr>
            <a:xfrm>
              <a:off x="0" y="-19050"/>
              <a:ext cx="22539401" cy="239649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10800"/>
                </a:lnSpc>
              </a:pPr>
              <a:r>
                <a:rPr lang="en-US" sz="9000" b="true">
                  <a:solidFill>
                    <a:srgbClr val="F4EDDF"/>
                  </a:solidFill>
                  <a:latin typeface="Georgia Bold"/>
                  <a:ea typeface="Georgia Bold"/>
                  <a:cs typeface="Georgia Bold"/>
                  <a:sym typeface="Georgia Bold"/>
                </a:rPr>
                <a:t>Naujienos, kuriomis galite</a:t>
              </a: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950595" y="3152367"/>
            <a:ext cx="13716000" cy="1783080"/>
            <a:chOff x="0" y="0"/>
            <a:chExt cx="18288000" cy="237744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8288000" cy="2377440"/>
            </a:xfrm>
            <a:custGeom>
              <a:avLst/>
              <a:gdLst/>
              <a:ahLst/>
              <a:cxnLst/>
              <a:rect r="r" b="b" t="t" l="l"/>
              <a:pathLst>
                <a:path h="2377440" w="18288000">
                  <a:moveTo>
                    <a:pt x="0" y="0"/>
                  </a:moveTo>
                  <a:lnTo>
                    <a:pt x="18288000" y="0"/>
                  </a:lnTo>
                  <a:lnTo>
                    <a:pt x="18288000" y="2377440"/>
                  </a:lnTo>
                  <a:lnTo>
                    <a:pt x="0" y="23774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99884" r="0" b="-99884"/>
              </a:stretch>
            </a:blip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19050"/>
              <a:ext cx="18288000" cy="239649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10800"/>
                </a:lnSpc>
              </a:pPr>
              <a:r>
                <a:rPr lang="en-US" b="true" sz="9000" i="true">
                  <a:solidFill>
                    <a:srgbClr val="E5B941"/>
                  </a:solidFill>
                  <a:latin typeface="Georgia Bold Italics"/>
                  <a:ea typeface="Georgia Bold Italics"/>
                  <a:cs typeface="Georgia Bold Italics"/>
                  <a:sym typeface="Georgia Bold Italics"/>
                </a:rPr>
                <a:t>pasitikėti</a:t>
              </a: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950595" y="5425440"/>
            <a:ext cx="15087600" cy="685800"/>
            <a:chOff x="0" y="0"/>
            <a:chExt cx="20116800" cy="91440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20116800" cy="914400"/>
            </a:xfrm>
            <a:custGeom>
              <a:avLst/>
              <a:gdLst/>
              <a:ahLst/>
              <a:cxnLst/>
              <a:rect r="r" b="b" t="t" l="l"/>
              <a:pathLst>
                <a:path h="914400" w="20116800">
                  <a:moveTo>
                    <a:pt x="0" y="0"/>
                  </a:moveTo>
                  <a:lnTo>
                    <a:pt x="20116800" y="0"/>
                  </a:lnTo>
                  <a:lnTo>
                    <a:pt x="20116800" y="914400"/>
                  </a:lnTo>
                  <a:lnTo>
                    <a:pt x="0" y="9144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378670" r="0" b="-378670"/>
              </a:stretch>
            </a:blip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66675"/>
              <a:ext cx="20116800" cy="98107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960"/>
                </a:lnSpc>
              </a:pPr>
              <a:r>
                <a:rPr lang="en-US" sz="3300" i="true">
                  <a:solidFill>
                    <a:srgbClr val="D6CFBF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Naujienų raštingumo pamoka</a:t>
              </a: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950595" y="8974455"/>
            <a:ext cx="16478250" cy="19050"/>
            <a:chOff x="0" y="0"/>
            <a:chExt cx="21971000" cy="254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12700" y="0"/>
              <a:ext cx="21945600" cy="25400"/>
            </a:xfrm>
            <a:custGeom>
              <a:avLst/>
              <a:gdLst/>
              <a:ahLst/>
              <a:cxnLst/>
              <a:rect r="r" b="b" t="t" l="l"/>
              <a:pathLst>
                <a:path h="25400" w="21945600">
                  <a:moveTo>
                    <a:pt x="0" y="0"/>
                  </a:moveTo>
                  <a:lnTo>
                    <a:pt x="21945600" y="0"/>
                  </a:lnTo>
                  <a:lnTo>
                    <a:pt x="21945600" y="25400"/>
                  </a:lnTo>
                  <a:lnTo>
                    <a:pt x="0" y="25400"/>
                  </a:lnTo>
                  <a:close/>
                </a:path>
              </a:pathLst>
            </a:custGeom>
            <a:solidFill>
              <a:srgbClr val="E5B941"/>
            </a:solidFill>
          </p:spPr>
        </p:sp>
      </p:grpSp>
      <p:grpSp>
        <p:nvGrpSpPr>
          <p:cNvPr name="Group 16" id="16"/>
          <p:cNvGrpSpPr/>
          <p:nvPr/>
        </p:nvGrpSpPr>
        <p:grpSpPr>
          <a:xfrm rot="0">
            <a:off x="960120" y="9258300"/>
            <a:ext cx="16459200" cy="480060"/>
            <a:chOff x="0" y="0"/>
            <a:chExt cx="21945600" cy="64008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21945600" cy="640080"/>
            </a:xfrm>
            <a:custGeom>
              <a:avLst/>
              <a:gdLst/>
              <a:ahLst/>
              <a:cxnLst/>
              <a:rect r="r" b="b" t="t" l="l"/>
              <a:pathLst>
                <a:path h="640080" w="21945600">
                  <a:moveTo>
                    <a:pt x="0" y="0"/>
                  </a:moveTo>
                  <a:lnTo>
                    <a:pt x="21945600" y="0"/>
                  </a:lnTo>
                  <a:lnTo>
                    <a:pt x="21945600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618058" r="0" b="-618058"/>
              </a:stretch>
            </a:blipFill>
          </p:spPr>
        </p:sp>
        <p:sp>
          <p:nvSpPr>
            <p:cNvPr name="TextBox 18" id="18"/>
            <p:cNvSpPr txBox="true"/>
            <p:nvPr/>
          </p:nvSpPr>
          <p:spPr>
            <a:xfrm>
              <a:off x="0" y="-38100"/>
              <a:ext cx="21945600" cy="67818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1800"/>
                </a:lnSpc>
              </a:pPr>
              <a:r>
                <a:rPr lang="en-US" b="true" sz="1500" spc="600">
                  <a:solidFill>
                    <a:srgbClr val="F4EDD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Mokomės kartu su Mediasensus</a:t>
              </a:r>
            </a:p>
          </p:txBody>
        </p:sp>
      </p:grpSp>
      <p:sp>
        <p:nvSpPr>
          <p:cNvPr name="Freeform 19" id="19"/>
          <p:cNvSpPr/>
          <p:nvPr/>
        </p:nvSpPr>
        <p:spPr>
          <a:xfrm flipH="false" flipV="false" rot="0">
            <a:off x="14869675" y="6377940"/>
            <a:ext cx="2743271" cy="2743271"/>
          </a:xfrm>
          <a:custGeom>
            <a:avLst/>
            <a:gdLst/>
            <a:ahLst/>
            <a:cxnLst/>
            <a:rect r="r" b="b" t="t" l="l"/>
            <a:pathLst>
              <a:path h="2743271" w="2743271">
                <a:moveTo>
                  <a:pt x="0" y="0"/>
                </a:moveTo>
                <a:lnTo>
                  <a:pt x="2743271" y="0"/>
                </a:lnTo>
                <a:lnTo>
                  <a:pt x="2743271" y="2743271"/>
                </a:lnTo>
                <a:lnTo>
                  <a:pt x="0" y="274327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B3B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9525" y="-9525"/>
            <a:ext cx="18306593" cy="47625"/>
            <a:chOff x="0" y="0"/>
            <a:chExt cx="24408790" cy="635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12700" y="1212"/>
              <a:ext cx="24383364" cy="61076"/>
            </a:xfrm>
            <a:custGeom>
              <a:avLst/>
              <a:gdLst/>
              <a:ahLst/>
              <a:cxnLst/>
              <a:rect r="r" b="b" t="t" l="l"/>
              <a:pathLst>
                <a:path h="61076" w="24383364">
                  <a:moveTo>
                    <a:pt x="0" y="0"/>
                  </a:moveTo>
                  <a:lnTo>
                    <a:pt x="24383364" y="0"/>
                  </a:lnTo>
                  <a:lnTo>
                    <a:pt x="24383364" y="61076"/>
                  </a:lnTo>
                  <a:lnTo>
                    <a:pt x="0" y="61076"/>
                  </a:lnTo>
                  <a:close/>
                </a:path>
              </a:pathLst>
            </a:custGeom>
            <a:blipFill>
              <a:blip r:embed="rId3"/>
              <a:stretch>
                <a:fillRect l="-52" t="-7244268" r="-52" b="-8229887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4408764" cy="63500"/>
            </a:xfrm>
            <a:custGeom>
              <a:avLst/>
              <a:gdLst/>
              <a:ahLst/>
              <a:cxnLst/>
              <a:rect r="r" b="b" t="t" l="l"/>
              <a:pathLst>
                <a:path h="63500" w="24408764">
                  <a:moveTo>
                    <a:pt x="12700" y="0"/>
                  </a:moveTo>
                  <a:lnTo>
                    <a:pt x="24396064" y="0"/>
                  </a:lnTo>
                  <a:cubicBezTo>
                    <a:pt x="24403050" y="0"/>
                    <a:pt x="24408764" y="545"/>
                    <a:pt x="24408764" y="1212"/>
                  </a:cubicBezTo>
                  <a:lnTo>
                    <a:pt x="24408764" y="62288"/>
                  </a:lnTo>
                  <a:cubicBezTo>
                    <a:pt x="24408764" y="62955"/>
                    <a:pt x="24403050" y="63500"/>
                    <a:pt x="24396064" y="63500"/>
                  </a:cubicBezTo>
                  <a:lnTo>
                    <a:pt x="12700" y="63500"/>
                  </a:lnTo>
                  <a:cubicBezTo>
                    <a:pt x="5715" y="63500"/>
                    <a:pt x="0" y="62955"/>
                    <a:pt x="0" y="62288"/>
                  </a:cubicBezTo>
                  <a:lnTo>
                    <a:pt x="0" y="1212"/>
                  </a:lnTo>
                  <a:cubicBezTo>
                    <a:pt x="0" y="545"/>
                    <a:pt x="5715" y="0"/>
                    <a:pt x="12700" y="0"/>
                  </a:cubicBezTo>
                  <a:moveTo>
                    <a:pt x="12700" y="2424"/>
                  </a:moveTo>
                  <a:lnTo>
                    <a:pt x="12700" y="1212"/>
                  </a:lnTo>
                  <a:lnTo>
                    <a:pt x="25400" y="1212"/>
                  </a:lnTo>
                  <a:lnTo>
                    <a:pt x="25400" y="62288"/>
                  </a:lnTo>
                  <a:lnTo>
                    <a:pt x="12700" y="62288"/>
                  </a:lnTo>
                  <a:lnTo>
                    <a:pt x="12700" y="61076"/>
                  </a:lnTo>
                  <a:lnTo>
                    <a:pt x="24396064" y="61076"/>
                  </a:lnTo>
                  <a:lnTo>
                    <a:pt x="24396064" y="62288"/>
                  </a:lnTo>
                  <a:lnTo>
                    <a:pt x="24383364" y="62288"/>
                  </a:lnTo>
                  <a:lnTo>
                    <a:pt x="24383364" y="1212"/>
                  </a:lnTo>
                  <a:lnTo>
                    <a:pt x="24396064" y="1212"/>
                  </a:lnTo>
                  <a:lnTo>
                    <a:pt x="24396064" y="2424"/>
                  </a:lnTo>
                  <a:lnTo>
                    <a:pt x="12700" y="2424"/>
                  </a:lnTo>
                  <a:close/>
                </a:path>
              </a:pathLst>
            </a:custGeom>
            <a:solidFill>
              <a:srgbClr val="072921"/>
            </a:solidFill>
          </p:spPr>
        </p:sp>
      </p:grpSp>
      <p:grpSp>
        <p:nvGrpSpPr>
          <p:cNvPr name="Group 5" id="5"/>
          <p:cNvGrpSpPr/>
          <p:nvPr/>
        </p:nvGrpSpPr>
        <p:grpSpPr>
          <a:xfrm rot="0">
            <a:off x="1134237" y="1362075"/>
            <a:ext cx="7288530" cy="7974330"/>
            <a:chOff x="0" y="0"/>
            <a:chExt cx="9718040" cy="1063244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12700" y="12700"/>
              <a:ext cx="9692640" cy="10607040"/>
            </a:xfrm>
            <a:custGeom>
              <a:avLst/>
              <a:gdLst/>
              <a:ahLst/>
              <a:cxnLst/>
              <a:rect r="r" b="b" t="t" l="l"/>
              <a:pathLst>
                <a:path h="10607040" w="9692640">
                  <a:moveTo>
                    <a:pt x="0" y="0"/>
                  </a:moveTo>
                  <a:lnTo>
                    <a:pt x="9692640" y="0"/>
                  </a:lnTo>
                  <a:lnTo>
                    <a:pt x="9692640" y="10607040"/>
                  </a:lnTo>
                  <a:lnTo>
                    <a:pt x="0" y="10607040"/>
                  </a:lnTo>
                  <a:close/>
                </a:path>
              </a:pathLst>
            </a:custGeom>
            <a:solidFill>
              <a:srgbClr val="072921"/>
            </a:solid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718040" cy="10632440"/>
            </a:xfrm>
            <a:custGeom>
              <a:avLst/>
              <a:gdLst/>
              <a:ahLst/>
              <a:cxnLst/>
              <a:rect r="r" b="b" t="t" l="l"/>
              <a:pathLst>
                <a:path h="10632440" w="9718040">
                  <a:moveTo>
                    <a:pt x="12700" y="0"/>
                  </a:moveTo>
                  <a:lnTo>
                    <a:pt x="9705340" y="0"/>
                  </a:lnTo>
                  <a:cubicBezTo>
                    <a:pt x="9712325" y="0"/>
                    <a:pt x="9718040" y="5715"/>
                    <a:pt x="9718040" y="12700"/>
                  </a:cubicBezTo>
                  <a:lnTo>
                    <a:pt x="9718040" y="10619740"/>
                  </a:lnTo>
                  <a:cubicBezTo>
                    <a:pt x="9718040" y="10626725"/>
                    <a:pt x="9712325" y="10632440"/>
                    <a:pt x="9705340" y="10632440"/>
                  </a:cubicBezTo>
                  <a:lnTo>
                    <a:pt x="12700" y="10632440"/>
                  </a:lnTo>
                  <a:cubicBezTo>
                    <a:pt x="5715" y="10632440"/>
                    <a:pt x="0" y="10626725"/>
                    <a:pt x="0" y="10619740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10619740"/>
                  </a:lnTo>
                  <a:lnTo>
                    <a:pt x="12700" y="10619740"/>
                  </a:lnTo>
                  <a:lnTo>
                    <a:pt x="12700" y="10607040"/>
                  </a:lnTo>
                  <a:lnTo>
                    <a:pt x="9705340" y="10607040"/>
                  </a:lnTo>
                  <a:lnTo>
                    <a:pt x="9705340" y="10619740"/>
                  </a:lnTo>
                  <a:lnTo>
                    <a:pt x="9692640" y="10619740"/>
                  </a:lnTo>
                  <a:lnTo>
                    <a:pt x="9692640" y="12700"/>
                  </a:lnTo>
                  <a:lnTo>
                    <a:pt x="9705340" y="12700"/>
                  </a:lnTo>
                  <a:lnTo>
                    <a:pt x="9705340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072921"/>
            </a:solidFill>
          </p:spPr>
        </p:sp>
      </p:grpSp>
      <p:grpSp>
        <p:nvGrpSpPr>
          <p:cNvPr name="Group 8" id="8"/>
          <p:cNvGrpSpPr/>
          <p:nvPr/>
        </p:nvGrpSpPr>
        <p:grpSpPr>
          <a:xfrm rot="0">
            <a:off x="950595" y="1362075"/>
            <a:ext cx="183642" cy="7974330"/>
            <a:chOff x="0" y="0"/>
            <a:chExt cx="244856" cy="1063244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12700" y="12700"/>
              <a:ext cx="219456" cy="10607040"/>
            </a:xfrm>
            <a:custGeom>
              <a:avLst/>
              <a:gdLst/>
              <a:ahLst/>
              <a:cxnLst/>
              <a:rect r="r" b="b" t="t" l="l"/>
              <a:pathLst>
                <a:path h="10607040" w="219456">
                  <a:moveTo>
                    <a:pt x="0" y="0"/>
                  </a:moveTo>
                  <a:lnTo>
                    <a:pt x="219456" y="0"/>
                  </a:lnTo>
                  <a:lnTo>
                    <a:pt x="219456" y="10607040"/>
                  </a:lnTo>
                  <a:lnTo>
                    <a:pt x="0" y="10607040"/>
                  </a:lnTo>
                  <a:close/>
                </a:path>
              </a:pathLst>
            </a:custGeom>
            <a:solidFill>
              <a:srgbClr val="E5B941"/>
            </a:solid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244856" cy="10632440"/>
            </a:xfrm>
            <a:custGeom>
              <a:avLst/>
              <a:gdLst/>
              <a:ahLst/>
              <a:cxnLst/>
              <a:rect r="r" b="b" t="t" l="l"/>
              <a:pathLst>
                <a:path h="10632440" w="244856">
                  <a:moveTo>
                    <a:pt x="12700" y="0"/>
                  </a:moveTo>
                  <a:lnTo>
                    <a:pt x="232156" y="0"/>
                  </a:lnTo>
                  <a:cubicBezTo>
                    <a:pt x="239141" y="0"/>
                    <a:pt x="244856" y="5715"/>
                    <a:pt x="244856" y="12700"/>
                  </a:cubicBezTo>
                  <a:lnTo>
                    <a:pt x="244856" y="10619740"/>
                  </a:lnTo>
                  <a:cubicBezTo>
                    <a:pt x="244856" y="10626725"/>
                    <a:pt x="239141" y="10632440"/>
                    <a:pt x="232156" y="10632440"/>
                  </a:cubicBezTo>
                  <a:lnTo>
                    <a:pt x="12700" y="10632440"/>
                  </a:lnTo>
                  <a:cubicBezTo>
                    <a:pt x="5715" y="10632440"/>
                    <a:pt x="0" y="10626725"/>
                    <a:pt x="0" y="10619740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10619740"/>
                  </a:lnTo>
                  <a:lnTo>
                    <a:pt x="12700" y="10619740"/>
                  </a:lnTo>
                  <a:lnTo>
                    <a:pt x="12700" y="10607040"/>
                  </a:lnTo>
                  <a:lnTo>
                    <a:pt x="232156" y="10607040"/>
                  </a:lnTo>
                  <a:lnTo>
                    <a:pt x="232156" y="10619740"/>
                  </a:lnTo>
                  <a:lnTo>
                    <a:pt x="219456" y="10619740"/>
                  </a:lnTo>
                  <a:lnTo>
                    <a:pt x="219456" y="12700"/>
                  </a:lnTo>
                  <a:lnTo>
                    <a:pt x="232156" y="12700"/>
                  </a:lnTo>
                  <a:lnTo>
                    <a:pt x="232156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E5B941"/>
            </a:solidFill>
          </p:spPr>
        </p:sp>
      </p:grpSp>
      <p:grpSp>
        <p:nvGrpSpPr>
          <p:cNvPr name="Group 11" id="11"/>
          <p:cNvGrpSpPr/>
          <p:nvPr/>
        </p:nvGrpSpPr>
        <p:grpSpPr>
          <a:xfrm rot="0">
            <a:off x="1489710" y="2213610"/>
            <a:ext cx="6446520" cy="1645920"/>
            <a:chOff x="0" y="0"/>
            <a:chExt cx="8595360" cy="219456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8595360" cy="2194560"/>
            </a:xfrm>
            <a:custGeom>
              <a:avLst/>
              <a:gdLst/>
              <a:ahLst/>
              <a:cxnLst/>
              <a:rect r="r" b="b" t="t" l="l"/>
              <a:pathLst>
                <a:path h="2194560" w="8595360">
                  <a:moveTo>
                    <a:pt x="0" y="0"/>
                  </a:moveTo>
                  <a:lnTo>
                    <a:pt x="8595360" y="0"/>
                  </a:lnTo>
                  <a:lnTo>
                    <a:pt x="8595360" y="2194560"/>
                  </a:lnTo>
                  <a:lnTo>
                    <a:pt x="0" y="219456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6316" r="0" b="-26316"/>
              </a:stretch>
            </a:blip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9525"/>
              <a:ext cx="8595360" cy="220408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8760"/>
                </a:lnSpc>
              </a:pPr>
              <a:r>
                <a:rPr lang="en-US" sz="7300" b="true">
                  <a:solidFill>
                    <a:srgbClr val="F4EDDF"/>
                  </a:solidFill>
                  <a:latin typeface="Georgia Bold"/>
                  <a:ea typeface="Georgia Bold"/>
                  <a:cs typeface="Georgia Bold"/>
                  <a:sym typeface="Georgia Bold"/>
                </a:rPr>
                <a:t>Balandžio 18</a:t>
              </a: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1508760" y="3291840"/>
            <a:ext cx="6446520" cy="2057400"/>
            <a:chOff x="0" y="0"/>
            <a:chExt cx="8595360" cy="27432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8595360" cy="2743200"/>
            </a:xfrm>
            <a:custGeom>
              <a:avLst/>
              <a:gdLst/>
              <a:ahLst/>
              <a:cxnLst/>
              <a:rect r="r" b="b" t="t" l="l"/>
              <a:pathLst>
                <a:path h="2743200" w="8595360">
                  <a:moveTo>
                    <a:pt x="0" y="0"/>
                  </a:moveTo>
                  <a:lnTo>
                    <a:pt x="8595360" y="0"/>
                  </a:lnTo>
                  <a:lnTo>
                    <a:pt x="8595360" y="2743200"/>
                  </a:lnTo>
                  <a:lnTo>
                    <a:pt x="0" y="27432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1053" r="0" b="-1053"/>
              </a:stretch>
            </a:blipFill>
          </p:spPr>
        </p:sp>
        <p:sp>
          <p:nvSpPr>
            <p:cNvPr name="TextBox 16" id="16"/>
            <p:cNvSpPr txBox="true"/>
            <p:nvPr/>
          </p:nvSpPr>
          <p:spPr>
            <a:xfrm>
              <a:off x="0" y="-9525"/>
              <a:ext cx="8595360" cy="27527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9600"/>
                </a:lnSpc>
              </a:pPr>
              <a:r>
                <a:rPr lang="en-US" sz="8000" b="true">
                  <a:solidFill>
                    <a:srgbClr val="E5B941"/>
                  </a:solidFill>
                  <a:latin typeface="Georgia Bold"/>
                  <a:ea typeface="Georgia Bold"/>
                  <a:cs typeface="Georgia Bold"/>
                  <a:sym typeface="Georgia Bold"/>
                </a:rPr>
                <a:t>1930</a:t>
              </a: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1489710" y="5124450"/>
            <a:ext cx="4152900" cy="38100"/>
            <a:chOff x="0" y="0"/>
            <a:chExt cx="5537200" cy="5080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25400" y="0"/>
              <a:ext cx="5486400" cy="50800"/>
            </a:xfrm>
            <a:custGeom>
              <a:avLst/>
              <a:gdLst/>
              <a:ahLst/>
              <a:cxnLst/>
              <a:rect r="r" b="b" t="t" l="l"/>
              <a:pathLst>
                <a:path h="50800" w="5486400">
                  <a:moveTo>
                    <a:pt x="0" y="0"/>
                  </a:moveTo>
                  <a:lnTo>
                    <a:pt x="5486400" y="0"/>
                  </a:lnTo>
                  <a:lnTo>
                    <a:pt x="5486400" y="50800"/>
                  </a:lnTo>
                  <a:lnTo>
                    <a:pt x="0" y="50800"/>
                  </a:lnTo>
                  <a:close/>
                </a:path>
              </a:pathLst>
            </a:custGeom>
            <a:solidFill>
              <a:srgbClr val="E5B941"/>
            </a:solidFill>
          </p:spPr>
        </p:sp>
      </p:grpSp>
      <p:grpSp>
        <p:nvGrpSpPr>
          <p:cNvPr name="Group 19" id="19"/>
          <p:cNvGrpSpPr/>
          <p:nvPr/>
        </p:nvGrpSpPr>
        <p:grpSpPr>
          <a:xfrm rot="0">
            <a:off x="1508760" y="5349240"/>
            <a:ext cx="6446520" cy="685800"/>
            <a:chOff x="0" y="0"/>
            <a:chExt cx="8595360" cy="91440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8595360" cy="914400"/>
            </a:xfrm>
            <a:custGeom>
              <a:avLst/>
              <a:gdLst/>
              <a:ahLst/>
              <a:cxnLst/>
              <a:rect r="r" b="b" t="t" l="l"/>
              <a:pathLst>
                <a:path h="914400" w="8595360">
                  <a:moveTo>
                    <a:pt x="0" y="0"/>
                  </a:moveTo>
                  <a:lnTo>
                    <a:pt x="8595360" y="0"/>
                  </a:lnTo>
                  <a:lnTo>
                    <a:pt x="8595360" y="914400"/>
                  </a:lnTo>
                  <a:lnTo>
                    <a:pt x="0" y="9144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33159" r="0" b="-133159"/>
              </a:stretch>
            </a:blipFill>
          </p:spPr>
        </p:sp>
        <p:sp>
          <p:nvSpPr>
            <p:cNvPr name="TextBox 21" id="21"/>
            <p:cNvSpPr txBox="true"/>
            <p:nvPr/>
          </p:nvSpPr>
          <p:spPr>
            <a:xfrm>
              <a:off x="0" y="-57150"/>
              <a:ext cx="8595360" cy="97155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240"/>
                </a:lnSpc>
              </a:pPr>
              <a:r>
                <a:rPr lang="en-US" sz="2700" b="true">
                  <a:solidFill>
                    <a:srgbClr val="F4EDD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BBC radijo stotis, Londonas</a:t>
              </a:r>
            </a:p>
          </p:txBody>
        </p:sp>
      </p:grpSp>
      <p:grpSp>
        <p:nvGrpSpPr>
          <p:cNvPr name="Group 22" id="22"/>
          <p:cNvGrpSpPr/>
          <p:nvPr/>
        </p:nvGrpSpPr>
        <p:grpSpPr>
          <a:xfrm rot="0">
            <a:off x="1508760" y="6035040"/>
            <a:ext cx="6446520" cy="548640"/>
            <a:chOff x="0" y="0"/>
            <a:chExt cx="8595360" cy="73152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8595360" cy="731520"/>
            </a:xfrm>
            <a:custGeom>
              <a:avLst/>
              <a:gdLst/>
              <a:ahLst/>
              <a:cxnLst/>
              <a:rect r="r" b="b" t="t" l="l"/>
              <a:pathLst>
                <a:path h="731520" w="8595360">
                  <a:moveTo>
                    <a:pt x="0" y="0"/>
                  </a:moveTo>
                  <a:lnTo>
                    <a:pt x="8595360" y="0"/>
                  </a:lnTo>
                  <a:lnTo>
                    <a:pt x="859536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78949" r="0" b="-178949"/>
              </a:stretch>
            </a:blipFill>
          </p:spPr>
        </p:sp>
        <p:sp>
          <p:nvSpPr>
            <p:cNvPr name="TextBox 24" id="24"/>
            <p:cNvSpPr txBox="true"/>
            <p:nvPr/>
          </p:nvSpPr>
          <p:spPr>
            <a:xfrm>
              <a:off x="0" y="-47625"/>
              <a:ext cx="8595360" cy="77914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340"/>
                </a:lnSpc>
              </a:pPr>
              <a:r>
                <a:rPr lang="en-US" sz="1950" i="true">
                  <a:solidFill>
                    <a:srgbClr val="D6CFBF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Radijo pranešimas, kuris tapo istorija</a:t>
              </a: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8915400" y="1769745"/>
            <a:ext cx="8641080" cy="2606040"/>
            <a:chOff x="0" y="0"/>
            <a:chExt cx="11521440" cy="347472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11521440" cy="3474720"/>
            </a:xfrm>
            <a:custGeom>
              <a:avLst/>
              <a:gdLst/>
              <a:ahLst/>
              <a:cxnLst/>
              <a:rect r="r" b="b" t="t" l="l"/>
              <a:pathLst>
                <a:path h="3474720" w="11521440">
                  <a:moveTo>
                    <a:pt x="0" y="0"/>
                  </a:moveTo>
                  <a:lnTo>
                    <a:pt x="11521440" y="0"/>
                  </a:lnTo>
                  <a:lnTo>
                    <a:pt x="11521440" y="3474720"/>
                  </a:lnTo>
                  <a:lnTo>
                    <a:pt x="0" y="34747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33029" r="0" b="3812"/>
              </a:stretch>
            </a:blip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19050"/>
              <a:ext cx="11521440" cy="349377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9000"/>
                </a:lnSpc>
              </a:pPr>
              <a:r>
                <a:rPr lang="en-US" b="true" sz="7500" i="true">
                  <a:solidFill>
                    <a:srgbClr val="F4EDDF"/>
                  </a:solidFill>
                  <a:latin typeface="Georgia Bold Italics"/>
                  <a:ea typeface="Georgia Bold Italics"/>
                  <a:cs typeface="Georgia Bold Italics"/>
                  <a:sym typeface="Georgia Bold Italics"/>
                </a:rPr>
                <a:t>„Šiandien nėra jokių naujienų“</a:t>
              </a:r>
            </a:p>
          </p:txBody>
        </p:sp>
      </p:grpSp>
      <p:grpSp>
        <p:nvGrpSpPr>
          <p:cNvPr name="Group 28" id="28"/>
          <p:cNvGrpSpPr/>
          <p:nvPr/>
        </p:nvGrpSpPr>
        <p:grpSpPr>
          <a:xfrm rot="0">
            <a:off x="8915400" y="4813617"/>
            <a:ext cx="8641080" cy="2788452"/>
            <a:chOff x="0" y="0"/>
            <a:chExt cx="11521440" cy="3717936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11521440" cy="3717936"/>
            </a:xfrm>
            <a:custGeom>
              <a:avLst/>
              <a:gdLst/>
              <a:ahLst/>
              <a:cxnLst/>
              <a:rect r="r" b="b" t="t" l="l"/>
              <a:pathLst>
                <a:path h="3717936" w="11521440">
                  <a:moveTo>
                    <a:pt x="0" y="0"/>
                  </a:moveTo>
                  <a:lnTo>
                    <a:pt x="11521440" y="0"/>
                  </a:lnTo>
                  <a:lnTo>
                    <a:pt x="11521440" y="3717936"/>
                  </a:lnTo>
                  <a:lnTo>
                    <a:pt x="0" y="371793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1193" r="0" b="-9570"/>
              </a:stretch>
            </a:blipFill>
          </p:spPr>
        </p:sp>
        <p:sp>
          <p:nvSpPr>
            <p:cNvPr name="TextBox 30" id="30"/>
            <p:cNvSpPr txBox="true"/>
            <p:nvPr/>
          </p:nvSpPr>
          <p:spPr>
            <a:xfrm>
              <a:off x="0" y="-57150"/>
              <a:ext cx="11521440" cy="3775086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just">
                <a:lnSpc>
                  <a:spcPts val="3539"/>
                </a:lnSpc>
              </a:pPr>
              <a:r>
                <a:rPr lang="en-US" sz="2949">
                  <a:solidFill>
                    <a:srgbClr val="F4EDDF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1930 m. balandžio 18 d. Jungtinės Karalystės visuomeninio transliuotojo BBC naujienų pranešėjas perskaitė vakarinį naujienų „Šiandien neturime jokių naujienų“. Po pranešimo visą likusį vakarą skambėjo fortepijono muzika.</a:t>
              </a:r>
            </a:p>
            <a:p>
              <a:pPr algn="l">
                <a:lnSpc>
                  <a:spcPts val="3299"/>
                </a:lnSpc>
              </a:pPr>
            </a:p>
          </p:txBody>
        </p:sp>
      </p:grpSp>
      <p:grpSp>
        <p:nvGrpSpPr>
          <p:cNvPr name="Group 31" id="31"/>
          <p:cNvGrpSpPr/>
          <p:nvPr/>
        </p:nvGrpSpPr>
        <p:grpSpPr>
          <a:xfrm rot="0">
            <a:off x="8905875" y="7397115"/>
            <a:ext cx="8660130" cy="1939290"/>
            <a:chOff x="0" y="0"/>
            <a:chExt cx="11546840" cy="2585720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12700" y="12700"/>
              <a:ext cx="11521440" cy="2560320"/>
            </a:xfrm>
            <a:custGeom>
              <a:avLst/>
              <a:gdLst/>
              <a:ahLst/>
              <a:cxnLst/>
              <a:rect r="r" b="b" t="t" l="l"/>
              <a:pathLst>
                <a:path h="2560320" w="11521440">
                  <a:moveTo>
                    <a:pt x="0" y="0"/>
                  </a:moveTo>
                  <a:lnTo>
                    <a:pt x="11521440" y="0"/>
                  </a:lnTo>
                  <a:lnTo>
                    <a:pt x="11521440" y="2560320"/>
                  </a:lnTo>
                  <a:lnTo>
                    <a:pt x="0" y="2560320"/>
                  </a:lnTo>
                  <a:close/>
                </a:path>
              </a:pathLst>
            </a:custGeom>
            <a:solidFill>
              <a:srgbClr val="072921"/>
            </a:solidFill>
          </p:spPr>
        </p:sp>
        <p:sp>
          <p:nvSpPr>
            <p:cNvPr name="Freeform 33" id="33"/>
            <p:cNvSpPr/>
            <p:nvPr/>
          </p:nvSpPr>
          <p:spPr>
            <a:xfrm flipH="false" flipV="false" rot="0">
              <a:off x="0" y="0"/>
              <a:ext cx="11546840" cy="2585720"/>
            </a:xfrm>
            <a:custGeom>
              <a:avLst/>
              <a:gdLst/>
              <a:ahLst/>
              <a:cxnLst/>
              <a:rect r="r" b="b" t="t" l="l"/>
              <a:pathLst>
                <a:path h="2585720" w="11546840">
                  <a:moveTo>
                    <a:pt x="12700" y="0"/>
                  </a:moveTo>
                  <a:lnTo>
                    <a:pt x="11534140" y="0"/>
                  </a:lnTo>
                  <a:cubicBezTo>
                    <a:pt x="11541125" y="0"/>
                    <a:pt x="11546840" y="5715"/>
                    <a:pt x="11546840" y="12700"/>
                  </a:cubicBezTo>
                  <a:lnTo>
                    <a:pt x="11546840" y="2573020"/>
                  </a:lnTo>
                  <a:cubicBezTo>
                    <a:pt x="11546840" y="2580005"/>
                    <a:pt x="11541125" y="2585720"/>
                    <a:pt x="11534140" y="2585720"/>
                  </a:cubicBezTo>
                  <a:lnTo>
                    <a:pt x="12700" y="2585720"/>
                  </a:lnTo>
                  <a:cubicBezTo>
                    <a:pt x="5715" y="2585720"/>
                    <a:pt x="0" y="2580005"/>
                    <a:pt x="0" y="2573020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2573020"/>
                  </a:lnTo>
                  <a:lnTo>
                    <a:pt x="12700" y="2573020"/>
                  </a:lnTo>
                  <a:lnTo>
                    <a:pt x="12700" y="2560320"/>
                  </a:lnTo>
                  <a:lnTo>
                    <a:pt x="11534140" y="2560320"/>
                  </a:lnTo>
                  <a:lnTo>
                    <a:pt x="11534140" y="2573020"/>
                  </a:lnTo>
                  <a:lnTo>
                    <a:pt x="11521440" y="2573020"/>
                  </a:lnTo>
                  <a:lnTo>
                    <a:pt x="11521440" y="12700"/>
                  </a:lnTo>
                  <a:lnTo>
                    <a:pt x="11534140" y="12700"/>
                  </a:lnTo>
                  <a:lnTo>
                    <a:pt x="11534140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072921"/>
            </a:solidFill>
          </p:spPr>
        </p:sp>
      </p:grpSp>
      <p:grpSp>
        <p:nvGrpSpPr>
          <p:cNvPr name="Group 34" id="34"/>
          <p:cNvGrpSpPr/>
          <p:nvPr/>
        </p:nvGrpSpPr>
        <p:grpSpPr>
          <a:xfrm rot="0">
            <a:off x="9144000" y="7749540"/>
            <a:ext cx="8229600" cy="1234440"/>
            <a:chOff x="0" y="0"/>
            <a:chExt cx="10972800" cy="1645920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10972800" cy="1645920"/>
            </a:xfrm>
            <a:custGeom>
              <a:avLst/>
              <a:gdLst/>
              <a:ahLst/>
              <a:cxnLst/>
              <a:rect r="r" b="b" t="t" l="l"/>
              <a:pathLst>
                <a:path h="1645920" w="10972800">
                  <a:moveTo>
                    <a:pt x="0" y="0"/>
                  </a:moveTo>
                  <a:lnTo>
                    <a:pt x="10972800" y="0"/>
                  </a:lnTo>
                  <a:lnTo>
                    <a:pt x="10972800" y="1645920"/>
                  </a:lnTo>
                  <a:lnTo>
                    <a:pt x="0" y="164592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0" t="-113541" r="0" b="-113541"/>
              </a:stretch>
            </a:blipFill>
          </p:spPr>
        </p:sp>
        <p:sp>
          <p:nvSpPr>
            <p:cNvPr name="TextBox 36" id="36"/>
            <p:cNvSpPr txBox="true"/>
            <p:nvPr/>
          </p:nvSpPr>
          <p:spPr>
            <a:xfrm>
              <a:off x="0" y="-47625"/>
              <a:ext cx="10972800" cy="169354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939"/>
                </a:lnSpc>
              </a:pPr>
              <a:r>
                <a:rPr lang="en-US" sz="2449" i="true">
                  <a:solidFill>
                    <a:srgbClr val="F4EDDF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Ar galite įsivaizduoti tokią situaciją šiandien? Kada buvo paskutinis kartas, kai nesužinojote jokių naujienų?</a:t>
              </a:r>
            </a:p>
          </p:txBody>
        </p:sp>
      </p:grpSp>
      <p:sp>
        <p:nvSpPr>
          <p:cNvPr name="Freeform 37" id="37"/>
          <p:cNvSpPr/>
          <p:nvPr/>
        </p:nvSpPr>
        <p:spPr>
          <a:xfrm flipH="false" flipV="false" rot="0">
            <a:off x="1489710" y="5124450"/>
            <a:ext cx="5618475" cy="5618475"/>
          </a:xfrm>
          <a:custGeom>
            <a:avLst/>
            <a:gdLst/>
            <a:ahLst/>
            <a:cxnLst/>
            <a:rect r="r" b="b" t="t" l="l"/>
            <a:pathLst>
              <a:path h="5618475" w="5618475">
                <a:moveTo>
                  <a:pt x="0" y="0"/>
                </a:moveTo>
                <a:lnTo>
                  <a:pt x="5618475" y="0"/>
                </a:lnTo>
                <a:lnTo>
                  <a:pt x="5618475" y="5618475"/>
                </a:lnTo>
                <a:lnTo>
                  <a:pt x="0" y="561847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B3B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60120" y="960120"/>
            <a:ext cx="16459200" cy="1249784"/>
            <a:chOff x="0" y="0"/>
            <a:chExt cx="21945600" cy="166637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1945600" cy="1666379"/>
            </a:xfrm>
            <a:custGeom>
              <a:avLst/>
              <a:gdLst/>
              <a:ahLst/>
              <a:cxnLst/>
              <a:rect r="r" b="b" t="t" l="l"/>
              <a:pathLst>
                <a:path h="1666379" w="21945600">
                  <a:moveTo>
                    <a:pt x="0" y="0"/>
                  </a:moveTo>
                  <a:lnTo>
                    <a:pt x="21945600" y="0"/>
                  </a:lnTo>
                  <a:lnTo>
                    <a:pt x="21945600" y="1666379"/>
                  </a:lnTo>
                  <a:lnTo>
                    <a:pt x="0" y="1666379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626812" r="0" b="-626812"/>
              </a:stretch>
            </a:blipFill>
          </p:spPr>
        </p:sp>
        <p:sp>
          <p:nvSpPr>
            <p:cNvPr name="TextBox 4" id="4"/>
            <p:cNvSpPr txBox="true"/>
            <p:nvPr/>
          </p:nvSpPr>
          <p:spPr>
            <a:xfrm>
              <a:off x="0" y="-9525"/>
              <a:ext cx="21945600" cy="1675904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7920"/>
                </a:lnSpc>
              </a:pPr>
              <a:r>
                <a:rPr lang="en-US" sz="6600" b="true">
                  <a:solidFill>
                    <a:srgbClr val="F4EDDF"/>
                  </a:solidFill>
                  <a:latin typeface="Georgia Bold"/>
                  <a:ea typeface="Georgia Bold"/>
                  <a:cs typeface="Georgia Bold"/>
                  <a:sym typeface="Georgia Bold"/>
                </a:rPr>
                <a:t>Ką galėtume prarasti?</a:t>
              </a: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960120" y="2125980"/>
            <a:ext cx="16459200" cy="685800"/>
            <a:chOff x="0" y="0"/>
            <a:chExt cx="21945600" cy="9144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1945600" cy="914400"/>
            </a:xfrm>
            <a:custGeom>
              <a:avLst/>
              <a:gdLst/>
              <a:ahLst/>
              <a:cxnLst/>
              <a:rect r="r" b="b" t="t" l="l"/>
              <a:pathLst>
                <a:path h="914400" w="21945600">
                  <a:moveTo>
                    <a:pt x="0" y="0"/>
                  </a:moveTo>
                  <a:lnTo>
                    <a:pt x="21945600" y="0"/>
                  </a:lnTo>
                  <a:lnTo>
                    <a:pt x="21945600" y="914400"/>
                  </a:lnTo>
                  <a:lnTo>
                    <a:pt x="0" y="91440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0" t="-417640" r="0" b="-417640"/>
              </a:stretch>
            </a:blipFill>
          </p:spPr>
        </p:sp>
        <p:sp>
          <p:nvSpPr>
            <p:cNvPr name="TextBox 7" id="7"/>
            <p:cNvSpPr txBox="true"/>
            <p:nvPr/>
          </p:nvSpPr>
          <p:spPr>
            <a:xfrm>
              <a:off x="0" y="-66675"/>
              <a:ext cx="21945600" cy="98107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359"/>
                </a:lnSpc>
              </a:pPr>
              <a:r>
                <a:rPr lang="en-US" sz="2799" i="true">
                  <a:solidFill>
                    <a:srgbClr val="D6CFBF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Įsiv</a:t>
              </a:r>
              <a:r>
                <a:rPr lang="en-US" sz="2799" i="true">
                  <a:solidFill>
                    <a:srgbClr val="D6CFBF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aizduokite, kad rytoj visos pasaulio žiniasklaidos organizacijos nutrauktų savo veiklą. Padiskutuokite poromis.</a:t>
              </a: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950595" y="3145155"/>
            <a:ext cx="5436870" cy="6054090"/>
            <a:chOff x="0" y="0"/>
            <a:chExt cx="7249160" cy="807212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12700" y="12700"/>
              <a:ext cx="7223760" cy="8046720"/>
            </a:xfrm>
            <a:custGeom>
              <a:avLst/>
              <a:gdLst/>
              <a:ahLst/>
              <a:cxnLst/>
              <a:rect r="r" b="b" t="t" l="l"/>
              <a:pathLst>
                <a:path h="8046720" w="7223760">
                  <a:moveTo>
                    <a:pt x="0" y="0"/>
                  </a:moveTo>
                  <a:lnTo>
                    <a:pt x="7223760" y="0"/>
                  </a:lnTo>
                  <a:lnTo>
                    <a:pt x="7223760" y="8046720"/>
                  </a:lnTo>
                  <a:lnTo>
                    <a:pt x="0" y="8046720"/>
                  </a:lnTo>
                  <a:close/>
                </a:path>
              </a:pathLst>
            </a:custGeom>
            <a:solidFill>
              <a:srgbClr val="F7F3E3"/>
            </a:solid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7249160" cy="8072120"/>
            </a:xfrm>
            <a:custGeom>
              <a:avLst/>
              <a:gdLst/>
              <a:ahLst/>
              <a:cxnLst/>
              <a:rect r="r" b="b" t="t" l="l"/>
              <a:pathLst>
                <a:path h="8072120" w="7249160">
                  <a:moveTo>
                    <a:pt x="12700" y="0"/>
                  </a:moveTo>
                  <a:lnTo>
                    <a:pt x="7236460" y="0"/>
                  </a:lnTo>
                  <a:cubicBezTo>
                    <a:pt x="7243445" y="0"/>
                    <a:pt x="7249160" y="5715"/>
                    <a:pt x="7249160" y="12700"/>
                  </a:cubicBezTo>
                  <a:lnTo>
                    <a:pt x="7249160" y="8059420"/>
                  </a:lnTo>
                  <a:cubicBezTo>
                    <a:pt x="7249160" y="8066405"/>
                    <a:pt x="7243445" y="8072120"/>
                    <a:pt x="7236460" y="8072120"/>
                  </a:cubicBezTo>
                  <a:lnTo>
                    <a:pt x="12700" y="8072120"/>
                  </a:lnTo>
                  <a:cubicBezTo>
                    <a:pt x="5715" y="8072120"/>
                    <a:pt x="0" y="8066405"/>
                    <a:pt x="0" y="8059420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8059420"/>
                  </a:lnTo>
                  <a:lnTo>
                    <a:pt x="12700" y="8059420"/>
                  </a:lnTo>
                  <a:lnTo>
                    <a:pt x="12700" y="8046720"/>
                  </a:lnTo>
                  <a:lnTo>
                    <a:pt x="7236460" y="8046720"/>
                  </a:lnTo>
                  <a:lnTo>
                    <a:pt x="7236460" y="8059420"/>
                  </a:lnTo>
                  <a:lnTo>
                    <a:pt x="7223760" y="8059420"/>
                  </a:lnTo>
                  <a:lnTo>
                    <a:pt x="7223760" y="12700"/>
                  </a:lnTo>
                  <a:lnTo>
                    <a:pt x="7236460" y="12700"/>
                  </a:lnTo>
                  <a:lnTo>
                    <a:pt x="7236460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F7F3E3"/>
            </a:solidFill>
          </p:spPr>
        </p:sp>
      </p:grpSp>
      <p:grpSp>
        <p:nvGrpSpPr>
          <p:cNvPr name="Group 11" id="11"/>
          <p:cNvGrpSpPr/>
          <p:nvPr/>
        </p:nvGrpSpPr>
        <p:grpSpPr>
          <a:xfrm rot="0">
            <a:off x="950595" y="3145155"/>
            <a:ext cx="5436870" cy="842010"/>
            <a:chOff x="0" y="0"/>
            <a:chExt cx="7249160" cy="112268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12700" y="12700"/>
              <a:ext cx="7223760" cy="1097280"/>
            </a:xfrm>
            <a:custGeom>
              <a:avLst/>
              <a:gdLst/>
              <a:ahLst/>
              <a:cxnLst/>
              <a:rect r="r" b="b" t="t" l="l"/>
              <a:pathLst>
                <a:path h="1097280" w="7223760">
                  <a:moveTo>
                    <a:pt x="0" y="0"/>
                  </a:moveTo>
                  <a:lnTo>
                    <a:pt x="7223760" y="0"/>
                  </a:lnTo>
                  <a:lnTo>
                    <a:pt x="7223760" y="1097280"/>
                  </a:lnTo>
                  <a:lnTo>
                    <a:pt x="0" y="1097280"/>
                  </a:lnTo>
                  <a:close/>
                </a:path>
              </a:pathLst>
            </a:custGeom>
            <a:solidFill>
              <a:srgbClr val="E5B941"/>
            </a:solidFill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7249160" cy="1122680"/>
            </a:xfrm>
            <a:custGeom>
              <a:avLst/>
              <a:gdLst/>
              <a:ahLst/>
              <a:cxnLst/>
              <a:rect r="r" b="b" t="t" l="l"/>
              <a:pathLst>
                <a:path h="1122680" w="7249160">
                  <a:moveTo>
                    <a:pt x="12700" y="0"/>
                  </a:moveTo>
                  <a:lnTo>
                    <a:pt x="7236460" y="0"/>
                  </a:lnTo>
                  <a:cubicBezTo>
                    <a:pt x="7243445" y="0"/>
                    <a:pt x="7249160" y="5715"/>
                    <a:pt x="7249160" y="12700"/>
                  </a:cubicBezTo>
                  <a:lnTo>
                    <a:pt x="7249160" y="1109980"/>
                  </a:lnTo>
                  <a:cubicBezTo>
                    <a:pt x="7249160" y="1116965"/>
                    <a:pt x="7243445" y="1122680"/>
                    <a:pt x="7236460" y="1122680"/>
                  </a:cubicBezTo>
                  <a:lnTo>
                    <a:pt x="12700" y="1122680"/>
                  </a:lnTo>
                  <a:cubicBezTo>
                    <a:pt x="5715" y="1122680"/>
                    <a:pt x="0" y="1116965"/>
                    <a:pt x="0" y="1109980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1109980"/>
                  </a:lnTo>
                  <a:lnTo>
                    <a:pt x="12700" y="1109980"/>
                  </a:lnTo>
                  <a:lnTo>
                    <a:pt x="12700" y="1097280"/>
                  </a:lnTo>
                  <a:lnTo>
                    <a:pt x="7236460" y="1097280"/>
                  </a:lnTo>
                  <a:lnTo>
                    <a:pt x="7236460" y="1109980"/>
                  </a:lnTo>
                  <a:lnTo>
                    <a:pt x="7223760" y="1109980"/>
                  </a:lnTo>
                  <a:lnTo>
                    <a:pt x="7223760" y="12700"/>
                  </a:lnTo>
                  <a:lnTo>
                    <a:pt x="7236460" y="12700"/>
                  </a:lnTo>
                  <a:lnTo>
                    <a:pt x="7236460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E5B941"/>
            </a:solidFill>
          </p:spPr>
        </p:sp>
      </p:grpSp>
      <p:grpSp>
        <p:nvGrpSpPr>
          <p:cNvPr name="Group 14" id="14"/>
          <p:cNvGrpSpPr/>
          <p:nvPr/>
        </p:nvGrpSpPr>
        <p:grpSpPr>
          <a:xfrm rot="0">
            <a:off x="1371600" y="3291840"/>
            <a:ext cx="2743200" cy="548640"/>
            <a:chOff x="0" y="0"/>
            <a:chExt cx="3657600" cy="73152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3657600" cy="731520"/>
            </a:xfrm>
            <a:custGeom>
              <a:avLst/>
              <a:gdLst/>
              <a:ahLst/>
              <a:cxnLst/>
              <a:rect r="r" b="b" t="t" l="l"/>
              <a:pathLst>
                <a:path h="731520" w="3657600">
                  <a:moveTo>
                    <a:pt x="0" y="0"/>
                  </a:moveTo>
                  <a:lnTo>
                    <a:pt x="3657600" y="0"/>
                  </a:lnTo>
                  <a:lnTo>
                    <a:pt x="365760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0" t="-47425" r="0" b="-47425"/>
              </a:stretch>
            </a:blipFill>
          </p:spPr>
        </p:sp>
        <p:sp>
          <p:nvSpPr>
            <p:cNvPr name="TextBox 16" id="16"/>
            <p:cNvSpPr txBox="true"/>
            <p:nvPr/>
          </p:nvSpPr>
          <p:spPr>
            <a:xfrm>
              <a:off x="0" y="-19050"/>
              <a:ext cx="3657600" cy="75057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600"/>
                </a:lnSpc>
              </a:pPr>
              <a:r>
                <a:rPr lang="en-US" sz="3000" b="true">
                  <a:solidFill>
                    <a:srgbClr val="0B3B2E"/>
                  </a:solidFill>
                  <a:latin typeface="Georgia Bold"/>
                  <a:ea typeface="Georgia Bold"/>
                  <a:cs typeface="Georgia Bold"/>
                  <a:sym typeface="Georgia Bold"/>
                </a:rPr>
                <a:t>01</a:t>
              </a: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1371600" y="3360420"/>
            <a:ext cx="4594860" cy="411480"/>
            <a:chOff x="0" y="0"/>
            <a:chExt cx="6126480" cy="54864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6126480" cy="548640"/>
            </a:xfrm>
            <a:custGeom>
              <a:avLst/>
              <a:gdLst/>
              <a:ahLst/>
              <a:cxnLst/>
              <a:rect r="r" b="b" t="t" l="l"/>
              <a:pathLst>
                <a:path h="548640" w="6126480">
                  <a:moveTo>
                    <a:pt x="0" y="0"/>
                  </a:moveTo>
                  <a:lnTo>
                    <a:pt x="6126480" y="0"/>
                  </a:lnTo>
                  <a:lnTo>
                    <a:pt x="612648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0" t="-167582" r="0" b="-167582"/>
              </a:stretch>
            </a:blipFill>
          </p:spPr>
        </p:sp>
        <p:sp>
          <p:nvSpPr>
            <p:cNvPr name="TextBox 19" id="19"/>
            <p:cNvSpPr txBox="true"/>
            <p:nvPr/>
          </p:nvSpPr>
          <p:spPr>
            <a:xfrm>
              <a:off x="0" y="-38100"/>
              <a:ext cx="6126480" cy="58674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r">
                <a:lnSpc>
                  <a:spcPts val="1800"/>
                </a:lnSpc>
              </a:pPr>
              <a:r>
                <a:rPr lang="en-US" b="true" sz="1500" spc="600">
                  <a:solidFill>
                    <a:srgbClr val="0B3B2E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KLAUSIMAS</a:t>
              </a: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1381125" y="3916901"/>
            <a:ext cx="4594860" cy="3017520"/>
            <a:chOff x="0" y="0"/>
            <a:chExt cx="6126480" cy="4023360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6126480" cy="4023360"/>
            </a:xfrm>
            <a:custGeom>
              <a:avLst/>
              <a:gdLst/>
              <a:ahLst/>
              <a:cxnLst/>
              <a:rect r="r" b="b" t="t" l="l"/>
              <a:pathLst>
                <a:path h="4023360" w="6126480">
                  <a:moveTo>
                    <a:pt x="0" y="0"/>
                  </a:moveTo>
                  <a:lnTo>
                    <a:pt x="6126480" y="0"/>
                  </a:lnTo>
                  <a:lnTo>
                    <a:pt x="6126480" y="4023360"/>
                  </a:lnTo>
                  <a:lnTo>
                    <a:pt x="0" y="4023360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0" t="-13539" r="0" b="-13539"/>
              </a:stretch>
            </a:blipFill>
          </p:spPr>
        </p:sp>
        <p:sp>
          <p:nvSpPr>
            <p:cNvPr name="TextBox 22" id="22"/>
            <p:cNvSpPr txBox="true"/>
            <p:nvPr/>
          </p:nvSpPr>
          <p:spPr>
            <a:xfrm>
              <a:off x="0" y="0"/>
              <a:ext cx="6126480" cy="402336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960"/>
                </a:lnSpc>
              </a:pPr>
              <a:r>
                <a:rPr lang="en-US" sz="3300" b="true">
                  <a:solidFill>
                    <a:srgbClr val="0B3B2E"/>
                  </a:solidFill>
                  <a:latin typeface="Georgia Bold"/>
                  <a:ea typeface="Georgia Bold"/>
                  <a:cs typeface="Georgia Bold"/>
                  <a:sym typeface="Georgia Bold"/>
                </a:rPr>
                <a:t>K</a:t>
              </a:r>
              <a:r>
                <a:rPr lang="en-US" sz="3300" b="true">
                  <a:solidFill>
                    <a:srgbClr val="0B3B2E"/>
                  </a:solidFill>
                  <a:latin typeface="Georgia Bold"/>
                  <a:ea typeface="Georgia Bold"/>
                  <a:cs typeface="Georgia Bold"/>
                  <a:sym typeface="Georgia Bold"/>
                </a:rPr>
                <a:t>as atsitiktų, jei naujienos staiga dingtų?</a:t>
              </a:r>
            </a:p>
          </p:txBody>
        </p:sp>
      </p:grpSp>
      <p:grpSp>
        <p:nvGrpSpPr>
          <p:cNvPr name="Group 23" id="23"/>
          <p:cNvGrpSpPr/>
          <p:nvPr/>
        </p:nvGrpSpPr>
        <p:grpSpPr>
          <a:xfrm rot="0">
            <a:off x="1362075" y="8082915"/>
            <a:ext cx="4613910" cy="19050"/>
            <a:chOff x="0" y="0"/>
            <a:chExt cx="6151880" cy="25400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12700" y="0"/>
              <a:ext cx="6126480" cy="25400"/>
            </a:xfrm>
            <a:custGeom>
              <a:avLst/>
              <a:gdLst/>
              <a:ahLst/>
              <a:cxnLst/>
              <a:rect r="r" b="b" t="t" l="l"/>
              <a:pathLst>
                <a:path h="25400" w="6126480">
                  <a:moveTo>
                    <a:pt x="0" y="0"/>
                  </a:moveTo>
                  <a:lnTo>
                    <a:pt x="6126480" y="0"/>
                  </a:lnTo>
                  <a:lnTo>
                    <a:pt x="6126480" y="25400"/>
                  </a:lnTo>
                  <a:lnTo>
                    <a:pt x="0" y="25400"/>
                  </a:lnTo>
                  <a:close/>
                </a:path>
              </a:pathLst>
            </a:custGeom>
            <a:solidFill>
              <a:srgbClr val="95C2A8"/>
            </a:solidFill>
          </p:spPr>
        </p:sp>
      </p:grpSp>
      <p:grpSp>
        <p:nvGrpSpPr>
          <p:cNvPr name="Group 25" id="25"/>
          <p:cNvGrpSpPr/>
          <p:nvPr/>
        </p:nvGrpSpPr>
        <p:grpSpPr>
          <a:xfrm rot="0">
            <a:off x="1371600" y="8229600"/>
            <a:ext cx="4594860" cy="822960"/>
            <a:chOff x="0" y="0"/>
            <a:chExt cx="6126480" cy="109728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6126480" cy="1097280"/>
            </a:xfrm>
            <a:custGeom>
              <a:avLst/>
              <a:gdLst/>
              <a:ahLst/>
              <a:cxnLst/>
              <a:rect r="r" b="b" t="t" l="l"/>
              <a:pathLst>
                <a:path h="1097280" w="6126480">
                  <a:moveTo>
                    <a:pt x="0" y="0"/>
                  </a:moveTo>
                  <a:lnTo>
                    <a:pt x="6126480" y="0"/>
                  </a:lnTo>
                  <a:lnTo>
                    <a:pt x="6126480" y="1097280"/>
                  </a:lnTo>
                  <a:lnTo>
                    <a:pt x="0" y="109728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0" t="-58791" r="0" b="-58791"/>
              </a:stretch>
            </a:blip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28575"/>
              <a:ext cx="6126480" cy="112585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1980"/>
                </a:lnSpc>
              </a:pPr>
              <a:r>
                <a:rPr lang="en-US" sz="1650" i="true">
                  <a:solidFill>
                    <a:srgbClr val="4A6B5C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☞  Galite pradėti nuo įvairių pasekmių, pvz.: kaip sužinotume apie orą? Svarbius pasikeitimus mieste?</a:t>
              </a:r>
            </a:p>
          </p:txBody>
        </p:sp>
      </p:grpSp>
      <p:grpSp>
        <p:nvGrpSpPr>
          <p:cNvPr name="Group 28" id="28"/>
          <p:cNvGrpSpPr/>
          <p:nvPr/>
        </p:nvGrpSpPr>
        <p:grpSpPr>
          <a:xfrm rot="0">
            <a:off x="6642735" y="3145155"/>
            <a:ext cx="5436870" cy="6054090"/>
            <a:chOff x="0" y="0"/>
            <a:chExt cx="7249160" cy="8072120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12700" y="12700"/>
              <a:ext cx="7223760" cy="8046720"/>
            </a:xfrm>
            <a:custGeom>
              <a:avLst/>
              <a:gdLst/>
              <a:ahLst/>
              <a:cxnLst/>
              <a:rect r="r" b="b" t="t" l="l"/>
              <a:pathLst>
                <a:path h="8046720" w="7223760">
                  <a:moveTo>
                    <a:pt x="0" y="0"/>
                  </a:moveTo>
                  <a:lnTo>
                    <a:pt x="7223760" y="0"/>
                  </a:lnTo>
                  <a:lnTo>
                    <a:pt x="7223760" y="8046720"/>
                  </a:lnTo>
                  <a:lnTo>
                    <a:pt x="0" y="8046720"/>
                  </a:lnTo>
                  <a:close/>
                </a:path>
              </a:pathLst>
            </a:custGeom>
            <a:solidFill>
              <a:srgbClr val="F7F3E3"/>
            </a:solidFill>
          </p:spPr>
        </p:sp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7249160" cy="8072120"/>
            </a:xfrm>
            <a:custGeom>
              <a:avLst/>
              <a:gdLst/>
              <a:ahLst/>
              <a:cxnLst/>
              <a:rect r="r" b="b" t="t" l="l"/>
              <a:pathLst>
                <a:path h="8072120" w="7249160">
                  <a:moveTo>
                    <a:pt x="12700" y="0"/>
                  </a:moveTo>
                  <a:lnTo>
                    <a:pt x="7236460" y="0"/>
                  </a:lnTo>
                  <a:cubicBezTo>
                    <a:pt x="7243445" y="0"/>
                    <a:pt x="7249160" y="5715"/>
                    <a:pt x="7249160" y="12700"/>
                  </a:cubicBezTo>
                  <a:lnTo>
                    <a:pt x="7249160" y="8059420"/>
                  </a:lnTo>
                  <a:cubicBezTo>
                    <a:pt x="7249160" y="8066405"/>
                    <a:pt x="7243445" y="8072120"/>
                    <a:pt x="7236460" y="8072120"/>
                  </a:cubicBezTo>
                  <a:lnTo>
                    <a:pt x="12700" y="8072120"/>
                  </a:lnTo>
                  <a:cubicBezTo>
                    <a:pt x="5715" y="8072120"/>
                    <a:pt x="0" y="8066405"/>
                    <a:pt x="0" y="8059420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8059420"/>
                  </a:lnTo>
                  <a:lnTo>
                    <a:pt x="12700" y="8059420"/>
                  </a:lnTo>
                  <a:lnTo>
                    <a:pt x="12700" y="8046720"/>
                  </a:lnTo>
                  <a:lnTo>
                    <a:pt x="7236460" y="8046720"/>
                  </a:lnTo>
                  <a:lnTo>
                    <a:pt x="7236460" y="8059420"/>
                  </a:lnTo>
                  <a:lnTo>
                    <a:pt x="7223760" y="8059420"/>
                  </a:lnTo>
                  <a:lnTo>
                    <a:pt x="7223760" y="12700"/>
                  </a:lnTo>
                  <a:lnTo>
                    <a:pt x="7236460" y="12700"/>
                  </a:lnTo>
                  <a:lnTo>
                    <a:pt x="7236460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F7F3E3"/>
            </a:solidFill>
          </p:spPr>
        </p:sp>
      </p:grpSp>
      <p:grpSp>
        <p:nvGrpSpPr>
          <p:cNvPr name="Group 31" id="31"/>
          <p:cNvGrpSpPr/>
          <p:nvPr/>
        </p:nvGrpSpPr>
        <p:grpSpPr>
          <a:xfrm rot="0">
            <a:off x="6642735" y="3145155"/>
            <a:ext cx="5436870" cy="842010"/>
            <a:chOff x="0" y="0"/>
            <a:chExt cx="7249160" cy="1122680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12700" y="12700"/>
              <a:ext cx="7223760" cy="1097280"/>
            </a:xfrm>
            <a:custGeom>
              <a:avLst/>
              <a:gdLst/>
              <a:ahLst/>
              <a:cxnLst/>
              <a:rect r="r" b="b" t="t" l="l"/>
              <a:pathLst>
                <a:path h="1097280" w="7223760">
                  <a:moveTo>
                    <a:pt x="0" y="0"/>
                  </a:moveTo>
                  <a:lnTo>
                    <a:pt x="7223760" y="0"/>
                  </a:lnTo>
                  <a:lnTo>
                    <a:pt x="7223760" y="1097280"/>
                  </a:lnTo>
                  <a:lnTo>
                    <a:pt x="0" y="1097280"/>
                  </a:lnTo>
                  <a:close/>
                </a:path>
              </a:pathLst>
            </a:custGeom>
            <a:solidFill>
              <a:srgbClr val="E5B941"/>
            </a:solidFill>
          </p:spPr>
        </p:sp>
        <p:sp>
          <p:nvSpPr>
            <p:cNvPr name="Freeform 33" id="33"/>
            <p:cNvSpPr/>
            <p:nvPr/>
          </p:nvSpPr>
          <p:spPr>
            <a:xfrm flipH="false" flipV="false" rot="0">
              <a:off x="0" y="0"/>
              <a:ext cx="7249160" cy="1122680"/>
            </a:xfrm>
            <a:custGeom>
              <a:avLst/>
              <a:gdLst/>
              <a:ahLst/>
              <a:cxnLst/>
              <a:rect r="r" b="b" t="t" l="l"/>
              <a:pathLst>
                <a:path h="1122680" w="7249160">
                  <a:moveTo>
                    <a:pt x="12700" y="0"/>
                  </a:moveTo>
                  <a:lnTo>
                    <a:pt x="7236460" y="0"/>
                  </a:lnTo>
                  <a:cubicBezTo>
                    <a:pt x="7243445" y="0"/>
                    <a:pt x="7249160" y="5715"/>
                    <a:pt x="7249160" y="12700"/>
                  </a:cubicBezTo>
                  <a:lnTo>
                    <a:pt x="7249160" y="1109980"/>
                  </a:lnTo>
                  <a:cubicBezTo>
                    <a:pt x="7249160" y="1116965"/>
                    <a:pt x="7243445" y="1122680"/>
                    <a:pt x="7236460" y="1122680"/>
                  </a:cubicBezTo>
                  <a:lnTo>
                    <a:pt x="12700" y="1122680"/>
                  </a:lnTo>
                  <a:cubicBezTo>
                    <a:pt x="5715" y="1122680"/>
                    <a:pt x="0" y="1116965"/>
                    <a:pt x="0" y="1109980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1109980"/>
                  </a:lnTo>
                  <a:lnTo>
                    <a:pt x="12700" y="1109980"/>
                  </a:lnTo>
                  <a:lnTo>
                    <a:pt x="12700" y="1097280"/>
                  </a:lnTo>
                  <a:lnTo>
                    <a:pt x="7236460" y="1097280"/>
                  </a:lnTo>
                  <a:lnTo>
                    <a:pt x="7236460" y="1109980"/>
                  </a:lnTo>
                  <a:lnTo>
                    <a:pt x="7223760" y="1109980"/>
                  </a:lnTo>
                  <a:lnTo>
                    <a:pt x="7223760" y="12700"/>
                  </a:lnTo>
                  <a:lnTo>
                    <a:pt x="7236460" y="12700"/>
                  </a:lnTo>
                  <a:lnTo>
                    <a:pt x="7236460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E5B941"/>
            </a:solidFill>
          </p:spPr>
        </p:sp>
      </p:grpSp>
      <p:grpSp>
        <p:nvGrpSpPr>
          <p:cNvPr name="Group 34" id="34"/>
          <p:cNvGrpSpPr/>
          <p:nvPr/>
        </p:nvGrpSpPr>
        <p:grpSpPr>
          <a:xfrm rot="0">
            <a:off x="7063740" y="3291840"/>
            <a:ext cx="2743200" cy="548640"/>
            <a:chOff x="0" y="0"/>
            <a:chExt cx="3657600" cy="731520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3657600" cy="731520"/>
            </a:xfrm>
            <a:custGeom>
              <a:avLst/>
              <a:gdLst/>
              <a:ahLst/>
              <a:cxnLst/>
              <a:rect r="r" b="b" t="t" l="l"/>
              <a:pathLst>
                <a:path h="731520" w="3657600">
                  <a:moveTo>
                    <a:pt x="0" y="0"/>
                  </a:moveTo>
                  <a:lnTo>
                    <a:pt x="3657600" y="0"/>
                  </a:lnTo>
                  <a:lnTo>
                    <a:pt x="365760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0" t="-47425" r="0" b="-47425"/>
              </a:stretch>
            </a:blipFill>
          </p:spPr>
        </p:sp>
        <p:sp>
          <p:nvSpPr>
            <p:cNvPr name="TextBox 36" id="36"/>
            <p:cNvSpPr txBox="true"/>
            <p:nvPr/>
          </p:nvSpPr>
          <p:spPr>
            <a:xfrm>
              <a:off x="0" y="-19050"/>
              <a:ext cx="3657600" cy="75057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600"/>
                </a:lnSpc>
              </a:pPr>
              <a:r>
                <a:rPr lang="en-US" sz="3000" b="true">
                  <a:solidFill>
                    <a:srgbClr val="0B3B2E"/>
                  </a:solidFill>
                  <a:latin typeface="Georgia Bold"/>
                  <a:ea typeface="Georgia Bold"/>
                  <a:cs typeface="Georgia Bold"/>
                  <a:sym typeface="Georgia Bold"/>
                </a:rPr>
                <a:t>02</a:t>
              </a:r>
            </a:p>
          </p:txBody>
        </p:sp>
      </p:grpSp>
      <p:grpSp>
        <p:nvGrpSpPr>
          <p:cNvPr name="Group 37" id="37"/>
          <p:cNvGrpSpPr/>
          <p:nvPr/>
        </p:nvGrpSpPr>
        <p:grpSpPr>
          <a:xfrm rot="0">
            <a:off x="7063740" y="3360420"/>
            <a:ext cx="4594860" cy="411480"/>
            <a:chOff x="0" y="0"/>
            <a:chExt cx="6126480" cy="548640"/>
          </a:xfrm>
        </p:grpSpPr>
        <p:sp>
          <p:nvSpPr>
            <p:cNvPr name="Freeform 38" id="38"/>
            <p:cNvSpPr/>
            <p:nvPr/>
          </p:nvSpPr>
          <p:spPr>
            <a:xfrm flipH="false" flipV="false" rot="0">
              <a:off x="0" y="0"/>
              <a:ext cx="6126480" cy="548640"/>
            </a:xfrm>
            <a:custGeom>
              <a:avLst/>
              <a:gdLst/>
              <a:ahLst/>
              <a:cxnLst/>
              <a:rect r="r" b="b" t="t" l="l"/>
              <a:pathLst>
                <a:path h="548640" w="6126480">
                  <a:moveTo>
                    <a:pt x="0" y="0"/>
                  </a:moveTo>
                  <a:lnTo>
                    <a:pt x="6126480" y="0"/>
                  </a:lnTo>
                  <a:lnTo>
                    <a:pt x="612648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0" t="-167582" r="0" b="-167582"/>
              </a:stretch>
            </a:blipFill>
          </p:spPr>
        </p:sp>
        <p:sp>
          <p:nvSpPr>
            <p:cNvPr name="TextBox 39" id="39"/>
            <p:cNvSpPr txBox="true"/>
            <p:nvPr/>
          </p:nvSpPr>
          <p:spPr>
            <a:xfrm>
              <a:off x="0" y="-38100"/>
              <a:ext cx="6126480" cy="58674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r">
                <a:lnSpc>
                  <a:spcPts val="1800"/>
                </a:lnSpc>
              </a:pPr>
              <a:r>
                <a:rPr lang="en-US" b="true" sz="1500" spc="600">
                  <a:solidFill>
                    <a:srgbClr val="0B3B2E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KLAUSIMAS</a:t>
              </a:r>
            </a:p>
          </p:txBody>
        </p:sp>
      </p:grpSp>
      <p:grpSp>
        <p:nvGrpSpPr>
          <p:cNvPr name="Group 40" id="40"/>
          <p:cNvGrpSpPr/>
          <p:nvPr/>
        </p:nvGrpSpPr>
        <p:grpSpPr>
          <a:xfrm rot="0">
            <a:off x="7054215" y="3938588"/>
            <a:ext cx="4594860" cy="3017520"/>
            <a:chOff x="0" y="0"/>
            <a:chExt cx="6126480" cy="4023360"/>
          </a:xfrm>
        </p:grpSpPr>
        <p:sp>
          <p:nvSpPr>
            <p:cNvPr name="Freeform 41" id="41"/>
            <p:cNvSpPr/>
            <p:nvPr/>
          </p:nvSpPr>
          <p:spPr>
            <a:xfrm flipH="false" flipV="false" rot="0">
              <a:off x="0" y="0"/>
              <a:ext cx="6126480" cy="4023360"/>
            </a:xfrm>
            <a:custGeom>
              <a:avLst/>
              <a:gdLst/>
              <a:ahLst/>
              <a:cxnLst/>
              <a:rect r="r" b="b" t="t" l="l"/>
              <a:pathLst>
                <a:path h="4023360" w="6126480">
                  <a:moveTo>
                    <a:pt x="0" y="0"/>
                  </a:moveTo>
                  <a:lnTo>
                    <a:pt x="6126480" y="0"/>
                  </a:lnTo>
                  <a:lnTo>
                    <a:pt x="6126480" y="4023360"/>
                  </a:lnTo>
                  <a:lnTo>
                    <a:pt x="0" y="4023360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0" t="-13539" r="0" b="-13539"/>
              </a:stretch>
            </a:blipFill>
          </p:spPr>
        </p:sp>
        <p:sp>
          <p:nvSpPr>
            <p:cNvPr name="TextBox 42" id="42"/>
            <p:cNvSpPr txBox="true"/>
            <p:nvPr/>
          </p:nvSpPr>
          <p:spPr>
            <a:xfrm>
              <a:off x="0" y="0"/>
              <a:ext cx="6126480" cy="402336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960"/>
                </a:lnSpc>
              </a:pPr>
              <a:r>
                <a:rPr lang="en-US" sz="3300" b="true">
                  <a:solidFill>
                    <a:srgbClr val="0B3B2E"/>
                  </a:solidFill>
                  <a:latin typeface="Georgia Bold"/>
                  <a:ea typeface="Georgia Bold"/>
                  <a:cs typeface="Georgia Bold"/>
                  <a:sym typeface="Georgia Bold"/>
                </a:rPr>
                <a:t>Ar</a:t>
              </a:r>
              <a:r>
                <a:rPr lang="en-US" sz="3300" b="true">
                  <a:solidFill>
                    <a:srgbClr val="0B3B2E"/>
                  </a:solidFill>
                  <a:latin typeface="Georgia Bold"/>
                  <a:ea typeface="Georgia Bold"/>
                  <a:cs typeface="Georgia Bold"/>
                  <a:sym typeface="Georgia Bold"/>
                </a:rPr>
                <a:t> galėtume praleisti visą dieną be naujienų?</a:t>
              </a:r>
            </a:p>
          </p:txBody>
        </p:sp>
      </p:grpSp>
      <p:grpSp>
        <p:nvGrpSpPr>
          <p:cNvPr name="Group 43" id="43"/>
          <p:cNvGrpSpPr/>
          <p:nvPr/>
        </p:nvGrpSpPr>
        <p:grpSpPr>
          <a:xfrm rot="0">
            <a:off x="7054215" y="8082915"/>
            <a:ext cx="4613910" cy="19050"/>
            <a:chOff x="0" y="0"/>
            <a:chExt cx="6151880" cy="25400"/>
          </a:xfrm>
        </p:grpSpPr>
        <p:sp>
          <p:nvSpPr>
            <p:cNvPr name="Freeform 44" id="44"/>
            <p:cNvSpPr/>
            <p:nvPr/>
          </p:nvSpPr>
          <p:spPr>
            <a:xfrm flipH="false" flipV="false" rot="0">
              <a:off x="12700" y="0"/>
              <a:ext cx="6126480" cy="25400"/>
            </a:xfrm>
            <a:custGeom>
              <a:avLst/>
              <a:gdLst/>
              <a:ahLst/>
              <a:cxnLst/>
              <a:rect r="r" b="b" t="t" l="l"/>
              <a:pathLst>
                <a:path h="25400" w="6126480">
                  <a:moveTo>
                    <a:pt x="0" y="0"/>
                  </a:moveTo>
                  <a:lnTo>
                    <a:pt x="6126480" y="0"/>
                  </a:lnTo>
                  <a:lnTo>
                    <a:pt x="6126480" y="25400"/>
                  </a:lnTo>
                  <a:lnTo>
                    <a:pt x="0" y="25400"/>
                  </a:lnTo>
                  <a:close/>
                </a:path>
              </a:pathLst>
            </a:custGeom>
            <a:solidFill>
              <a:srgbClr val="95C2A8"/>
            </a:solidFill>
          </p:spPr>
        </p:sp>
      </p:grpSp>
      <p:grpSp>
        <p:nvGrpSpPr>
          <p:cNvPr name="Group 45" id="45"/>
          <p:cNvGrpSpPr/>
          <p:nvPr/>
        </p:nvGrpSpPr>
        <p:grpSpPr>
          <a:xfrm rot="0">
            <a:off x="7063740" y="8229600"/>
            <a:ext cx="4594860" cy="822960"/>
            <a:chOff x="0" y="0"/>
            <a:chExt cx="6126480" cy="1097280"/>
          </a:xfrm>
        </p:grpSpPr>
        <p:sp>
          <p:nvSpPr>
            <p:cNvPr name="Freeform 46" id="46"/>
            <p:cNvSpPr/>
            <p:nvPr/>
          </p:nvSpPr>
          <p:spPr>
            <a:xfrm flipH="false" flipV="false" rot="0">
              <a:off x="0" y="0"/>
              <a:ext cx="6126480" cy="1097280"/>
            </a:xfrm>
            <a:custGeom>
              <a:avLst/>
              <a:gdLst/>
              <a:ahLst/>
              <a:cxnLst/>
              <a:rect r="r" b="b" t="t" l="l"/>
              <a:pathLst>
                <a:path h="1097280" w="6126480">
                  <a:moveTo>
                    <a:pt x="0" y="0"/>
                  </a:moveTo>
                  <a:lnTo>
                    <a:pt x="6126480" y="0"/>
                  </a:lnTo>
                  <a:lnTo>
                    <a:pt x="6126480" y="1097280"/>
                  </a:lnTo>
                  <a:lnTo>
                    <a:pt x="0" y="109728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0" t="-58791" r="0" b="-58791"/>
              </a:stretch>
            </a:blipFill>
          </p:spPr>
        </p:sp>
        <p:sp>
          <p:nvSpPr>
            <p:cNvPr name="TextBox 47" id="47"/>
            <p:cNvSpPr txBox="true"/>
            <p:nvPr/>
          </p:nvSpPr>
          <p:spPr>
            <a:xfrm>
              <a:off x="0" y="-28575"/>
              <a:ext cx="6126480" cy="112585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1980"/>
                </a:lnSpc>
              </a:pPr>
              <a:r>
                <a:rPr lang="en-US" sz="1650" i="true">
                  <a:solidFill>
                    <a:srgbClr val="4A6B5C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☞  Pagalvokite apie saugumą, orą, rinkimus...</a:t>
              </a:r>
            </a:p>
            <a:p>
              <a:pPr algn="l">
                <a:lnSpc>
                  <a:spcPts val="1980"/>
                </a:lnSpc>
              </a:pPr>
            </a:p>
          </p:txBody>
        </p:sp>
      </p:grpSp>
      <p:grpSp>
        <p:nvGrpSpPr>
          <p:cNvPr name="Group 48" id="48"/>
          <p:cNvGrpSpPr/>
          <p:nvPr/>
        </p:nvGrpSpPr>
        <p:grpSpPr>
          <a:xfrm rot="0">
            <a:off x="12334875" y="3145155"/>
            <a:ext cx="5436870" cy="6054090"/>
            <a:chOff x="0" y="0"/>
            <a:chExt cx="7249160" cy="8072120"/>
          </a:xfrm>
        </p:grpSpPr>
        <p:sp>
          <p:nvSpPr>
            <p:cNvPr name="Freeform 49" id="49"/>
            <p:cNvSpPr/>
            <p:nvPr/>
          </p:nvSpPr>
          <p:spPr>
            <a:xfrm flipH="false" flipV="false" rot="0">
              <a:off x="12700" y="12700"/>
              <a:ext cx="7223760" cy="8046720"/>
            </a:xfrm>
            <a:custGeom>
              <a:avLst/>
              <a:gdLst/>
              <a:ahLst/>
              <a:cxnLst/>
              <a:rect r="r" b="b" t="t" l="l"/>
              <a:pathLst>
                <a:path h="8046720" w="7223760">
                  <a:moveTo>
                    <a:pt x="0" y="0"/>
                  </a:moveTo>
                  <a:lnTo>
                    <a:pt x="7223760" y="0"/>
                  </a:lnTo>
                  <a:lnTo>
                    <a:pt x="7223760" y="8046720"/>
                  </a:lnTo>
                  <a:lnTo>
                    <a:pt x="0" y="8046720"/>
                  </a:lnTo>
                  <a:close/>
                </a:path>
              </a:pathLst>
            </a:custGeom>
            <a:solidFill>
              <a:srgbClr val="F7F3E3"/>
            </a:solidFill>
          </p:spPr>
        </p:sp>
        <p:sp>
          <p:nvSpPr>
            <p:cNvPr name="Freeform 50" id="50"/>
            <p:cNvSpPr/>
            <p:nvPr/>
          </p:nvSpPr>
          <p:spPr>
            <a:xfrm flipH="false" flipV="false" rot="0">
              <a:off x="0" y="0"/>
              <a:ext cx="7249160" cy="8072120"/>
            </a:xfrm>
            <a:custGeom>
              <a:avLst/>
              <a:gdLst/>
              <a:ahLst/>
              <a:cxnLst/>
              <a:rect r="r" b="b" t="t" l="l"/>
              <a:pathLst>
                <a:path h="8072120" w="7249160">
                  <a:moveTo>
                    <a:pt x="12700" y="0"/>
                  </a:moveTo>
                  <a:lnTo>
                    <a:pt x="7236460" y="0"/>
                  </a:lnTo>
                  <a:cubicBezTo>
                    <a:pt x="7243445" y="0"/>
                    <a:pt x="7249160" y="5715"/>
                    <a:pt x="7249160" y="12700"/>
                  </a:cubicBezTo>
                  <a:lnTo>
                    <a:pt x="7249160" y="8059420"/>
                  </a:lnTo>
                  <a:cubicBezTo>
                    <a:pt x="7249160" y="8066405"/>
                    <a:pt x="7243445" y="8072120"/>
                    <a:pt x="7236460" y="8072120"/>
                  </a:cubicBezTo>
                  <a:lnTo>
                    <a:pt x="12700" y="8072120"/>
                  </a:lnTo>
                  <a:cubicBezTo>
                    <a:pt x="5715" y="8072120"/>
                    <a:pt x="0" y="8066405"/>
                    <a:pt x="0" y="8059420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8059420"/>
                  </a:lnTo>
                  <a:lnTo>
                    <a:pt x="12700" y="8059420"/>
                  </a:lnTo>
                  <a:lnTo>
                    <a:pt x="12700" y="8046720"/>
                  </a:lnTo>
                  <a:lnTo>
                    <a:pt x="7236460" y="8046720"/>
                  </a:lnTo>
                  <a:lnTo>
                    <a:pt x="7236460" y="8059420"/>
                  </a:lnTo>
                  <a:lnTo>
                    <a:pt x="7223760" y="8059420"/>
                  </a:lnTo>
                  <a:lnTo>
                    <a:pt x="7223760" y="12700"/>
                  </a:lnTo>
                  <a:lnTo>
                    <a:pt x="7236460" y="12700"/>
                  </a:lnTo>
                  <a:lnTo>
                    <a:pt x="7236460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F7F3E3"/>
            </a:solidFill>
          </p:spPr>
        </p:sp>
      </p:grpSp>
      <p:grpSp>
        <p:nvGrpSpPr>
          <p:cNvPr name="Group 51" id="51"/>
          <p:cNvGrpSpPr/>
          <p:nvPr/>
        </p:nvGrpSpPr>
        <p:grpSpPr>
          <a:xfrm rot="0">
            <a:off x="12334875" y="3145155"/>
            <a:ext cx="5436870" cy="842010"/>
            <a:chOff x="0" y="0"/>
            <a:chExt cx="7249160" cy="1122680"/>
          </a:xfrm>
        </p:grpSpPr>
        <p:sp>
          <p:nvSpPr>
            <p:cNvPr name="Freeform 52" id="52"/>
            <p:cNvSpPr/>
            <p:nvPr/>
          </p:nvSpPr>
          <p:spPr>
            <a:xfrm flipH="false" flipV="false" rot="0">
              <a:off x="12700" y="12700"/>
              <a:ext cx="7223760" cy="1097280"/>
            </a:xfrm>
            <a:custGeom>
              <a:avLst/>
              <a:gdLst/>
              <a:ahLst/>
              <a:cxnLst/>
              <a:rect r="r" b="b" t="t" l="l"/>
              <a:pathLst>
                <a:path h="1097280" w="7223760">
                  <a:moveTo>
                    <a:pt x="0" y="0"/>
                  </a:moveTo>
                  <a:lnTo>
                    <a:pt x="7223760" y="0"/>
                  </a:lnTo>
                  <a:lnTo>
                    <a:pt x="7223760" y="1097280"/>
                  </a:lnTo>
                  <a:lnTo>
                    <a:pt x="0" y="1097280"/>
                  </a:lnTo>
                  <a:close/>
                </a:path>
              </a:pathLst>
            </a:custGeom>
            <a:solidFill>
              <a:srgbClr val="E5B941"/>
            </a:solidFill>
          </p:spPr>
        </p:sp>
        <p:sp>
          <p:nvSpPr>
            <p:cNvPr name="Freeform 53" id="53"/>
            <p:cNvSpPr/>
            <p:nvPr/>
          </p:nvSpPr>
          <p:spPr>
            <a:xfrm flipH="false" flipV="false" rot="0">
              <a:off x="0" y="0"/>
              <a:ext cx="7249160" cy="1122680"/>
            </a:xfrm>
            <a:custGeom>
              <a:avLst/>
              <a:gdLst/>
              <a:ahLst/>
              <a:cxnLst/>
              <a:rect r="r" b="b" t="t" l="l"/>
              <a:pathLst>
                <a:path h="1122680" w="7249160">
                  <a:moveTo>
                    <a:pt x="12700" y="0"/>
                  </a:moveTo>
                  <a:lnTo>
                    <a:pt x="7236460" y="0"/>
                  </a:lnTo>
                  <a:cubicBezTo>
                    <a:pt x="7243445" y="0"/>
                    <a:pt x="7249160" y="5715"/>
                    <a:pt x="7249160" y="12700"/>
                  </a:cubicBezTo>
                  <a:lnTo>
                    <a:pt x="7249160" y="1109980"/>
                  </a:lnTo>
                  <a:cubicBezTo>
                    <a:pt x="7249160" y="1116965"/>
                    <a:pt x="7243445" y="1122680"/>
                    <a:pt x="7236460" y="1122680"/>
                  </a:cubicBezTo>
                  <a:lnTo>
                    <a:pt x="12700" y="1122680"/>
                  </a:lnTo>
                  <a:cubicBezTo>
                    <a:pt x="5715" y="1122680"/>
                    <a:pt x="0" y="1116965"/>
                    <a:pt x="0" y="1109980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1109980"/>
                  </a:lnTo>
                  <a:lnTo>
                    <a:pt x="12700" y="1109980"/>
                  </a:lnTo>
                  <a:lnTo>
                    <a:pt x="12700" y="1097280"/>
                  </a:lnTo>
                  <a:lnTo>
                    <a:pt x="7236460" y="1097280"/>
                  </a:lnTo>
                  <a:lnTo>
                    <a:pt x="7236460" y="1109980"/>
                  </a:lnTo>
                  <a:lnTo>
                    <a:pt x="7223760" y="1109980"/>
                  </a:lnTo>
                  <a:lnTo>
                    <a:pt x="7223760" y="12700"/>
                  </a:lnTo>
                  <a:lnTo>
                    <a:pt x="7236460" y="12700"/>
                  </a:lnTo>
                  <a:lnTo>
                    <a:pt x="7236460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E5B941"/>
            </a:solidFill>
          </p:spPr>
        </p:sp>
      </p:grpSp>
      <p:grpSp>
        <p:nvGrpSpPr>
          <p:cNvPr name="Group 54" id="54"/>
          <p:cNvGrpSpPr/>
          <p:nvPr/>
        </p:nvGrpSpPr>
        <p:grpSpPr>
          <a:xfrm rot="0">
            <a:off x="12755880" y="3291840"/>
            <a:ext cx="2743200" cy="548640"/>
            <a:chOff x="0" y="0"/>
            <a:chExt cx="3657600" cy="731520"/>
          </a:xfrm>
        </p:grpSpPr>
        <p:sp>
          <p:nvSpPr>
            <p:cNvPr name="Freeform 55" id="55"/>
            <p:cNvSpPr/>
            <p:nvPr/>
          </p:nvSpPr>
          <p:spPr>
            <a:xfrm flipH="false" flipV="false" rot="0">
              <a:off x="0" y="0"/>
              <a:ext cx="3657600" cy="731520"/>
            </a:xfrm>
            <a:custGeom>
              <a:avLst/>
              <a:gdLst/>
              <a:ahLst/>
              <a:cxnLst/>
              <a:rect r="r" b="b" t="t" l="l"/>
              <a:pathLst>
                <a:path h="731520" w="3657600">
                  <a:moveTo>
                    <a:pt x="0" y="0"/>
                  </a:moveTo>
                  <a:lnTo>
                    <a:pt x="3657600" y="0"/>
                  </a:lnTo>
                  <a:lnTo>
                    <a:pt x="365760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0" t="-47425" r="0" b="-47425"/>
              </a:stretch>
            </a:blipFill>
          </p:spPr>
        </p:sp>
        <p:sp>
          <p:nvSpPr>
            <p:cNvPr name="TextBox 56" id="56"/>
            <p:cNvSpPr txBox="true"/>
            <p:nvPr/>
          </p:nvSpPr>
          <p:spPr>
            <a:xfrm>
              <a:off x="0" y="-19050"/>
              <a:ext cx="3657600" cy="75057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600"/>
                </a:lnSpc>
              </a:pPr>
              <a:r>
                <a:rPr lang="en-US" sz="3000" b="true">
                  <a:solidFill>
                    <a:srgbClr val="0B3B2E"/>
                  </a:solidFill>
                  <a:latin typeface="Georgia Bold"/>
                  <a:ea typeface="Georgia Bold"/>
                  <a:cs typeface="Georgia Bold"/>
                  <a:sym typeface="Georgia Bold"/>
                </a:rPr>
                <a:t>03</a:t>
              </a:r>
            </a:p>
          </p:txBody>
        </p:sp>
      </p:grpSp>
      <p:grpSp>
        <p:nvGrpSpPr>
          <p:cNvPr name="Group 57" id="57"/>
          <p:cNvGrpSpPr/>
          <p:nvPr/>
        </p:nvGrpSpPr>
        <p:grpSpPr>
          <a:xfrm rot="0">
            <a:off x="12755880" y="3360420"/>
            <a:ext cx="4594860" cy="411480"/>
            <a:chOff x="0" y="0"/>
            <a:chExt cx="6126480" cy="548640"/>
          </a:xfrm>
        </p:grpSpPr>
        <p:sp>
          <p:nvSpPr>
            <p:cNvPr name="Freeform 58" id="58"/>
            <p:cNvSpPr/>
            <p:nvPr/>
          </p:nvSpPr>
          <p:spPr>
            <a:xfrm flipH="false" flipV="false" rot="0">
              <a:off x="0" y="0"/>
              <a:ext cx="6126480" cy="548640"/>
            </a:xfrm>
            <a:custGeom>
              <a:avLst/>
              <a:gdLst/>
              <a:ahLst/>
              <a:cxnLst/>
              <a:rect r="r" b="b" t="t" l="l"/>
              <a:pathLst>
                <a:path h="548640" w="6126480">
                  <a:moveTo>
                    <a:pt x="0" y="0"/>
                  </a:moveTo>
                  <a:lnTo>
                    <a:pt x="6126480" y="0"/>
                  </a:lnTo>
                  <a:lnTo>
                    <a:pt x="612648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0" t="-167582" r="0" b="-167582"/>
              </a:stretch>
            </a:blipFill>
          </p:spPr>
        </p:sp>
        <p:sp>
          <p:nvSpPr>
            <p:cNvPr name="TextBox 59" id="59"/>
            <p:cNvSpPr txBox="true"/>
            <p:nvPr/>
          </p:nvSpPr>
          <p:spPr>
            <a:xfrm>
              <a:off x="0" y="-38100"/>
              <a:ext cx="6126480" cy="58674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r">
                <a:lnSpc>
                  <a:spcPts val="1800"/>
                </a:lnSpc>
              </a:pPr>
              <a:r>
                <a:rPr lang="en-US" b="true" sz="1500" spc="600">
                  <a:solidFill>
                    <a:srgbClr val="0B3B2E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KLAUSIMAS</a:t>
              </a:r>
            </a:p>
          </p:txBody>
        </p:sp>
      </p:grpSp>
      <p:grpSp>
        <p:nvGrpSpPr>
          <p:cNvPr name="Group 60" id="60"/>
          <p:cNvGrpSpPr/>
          <p:nvPr/>
        </p:nvGrpSpPr>
        <p:grpSpPr>
          <a:xfrm rot="0">
            <a:off x="12755880" y="4381500"/>
            <a:ext cx="4594860" cy="2623185"/>
            <a:chOff x="0" y="0"/>
            <a:chExt cx="6126480" cy="3497580"/>
          </a:xfrm>
        </p:grpSpPr>
        <p:sp>
          <p:nvSpPr>
            <p:cNvPr name="Freeform 61" id="61"/>
            <p:cNvSpPr/>
            <p:nvPr/>
          </p:nvSpPr>
          <p:spPr>
            <a:xfrm flipH="false" flipV="false" rot="0">
              <a:off x="0" y="0"/>
              <a:ext cx="6126480" cy="3497580"/>
            </a:xfrm>
            <a:custGeom>
              <a:avLst/>
              <a:gdLst/>
              <a:ahLst/>
              <a:cxnLst/>
              <a:rect r="r" b="b" t="t" l="l"/>
              <a:pathLst>
                <a:path h="3497580" w="6126480">
                  <a:moveTo>
                    <a:pt x="0" y="0"/>
                  </a:moveTo>
                  <a:lnTo>
                    <a:pt x="6126480" y="0"/>
                  </a:lnTo>
                  <a:lnTo>
                    <a:pt x="6126480" y="3497580"/>
                  </a:lnTo>
                  <a:lnTo>
                    <a:pt x="0" y="349758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34259" t="0" r="-34259" b="-15032"/>
              </a:stretch>
            </a:blipFill>
          </p:spPr>
        </p:sp>
        <p:sp>
          <p:nvSpPr>
            <p:cNvPr name="TextBox 62" id="62"/>
            <p:cNvSpPr txBox="true"/>
            <p:nvPr/>
          </p:nvSpPr>
          <p:spPr>
            <a:xfrm>
              <a:off x="0" y="0"/>
              <a:ext cx="6126480" cy="349758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960"/>
                </a:lnSpc>
              </a:pPr>
              <a:r>
                <a:rPr lang="en-US" sz="3300" b="true">
                  <a:solidFill>
                    <a:srgbClr val="0B3B2E"/>
                  </a:solidFill>
                  <a:latin typeface="Georgia Bold"/>
                  <a:ea typeface="Georgia Bold"/>
                  <a:cs typeface="Georgia Bold"/>
                  <a:sym typeface="Georgia Bold"/>
                </a:rPr>
                <a:t>K</a:t>
              </a:r>
              <a:r>
                <a:rPr lang="en-US" sz="3300" b="true">
                  <a:solidFill>
                    <a:srgbClr val="0B3B2E"/>
                  </a:solidFill>
                  <a:latin typeface="Georgia Bold"/>
                  <a:ea typeface="Georgia Bold"/>
                  <a:cs typeface="Georgia Bold"/>
                  <a:sym typeface="Georgia Bold"/>
                </a:rPr>
                <a:t>oks būtų poveikis mūsų gyvenimui ir visuomenei?</a:t>
              </a:r>
            </a:p>
            <a:p>
              <a:pPr algn="l">
                <a:lnSpc>
                  <a:spcPts val="3960"/>
                </a:lnSpc>
              </a:pPr>
            </a:p>
          </p:txBody>
        </p:sp>
      </p:grpSp>
      <p:grpSp>
        <p:nvGrpSpPr>
          <p:cNvPr name="Group 63" id="63"/>
          <p:cNvGrpSpPr/>
          <p:nvPr/>
        </p:nvGrpSpPr>
        <p:grpSpPr>
          <a:xfrm rot="0">
            <a:off x="12746355" y="8082915"/>
            <a:ext cx="4613910" cy="19050"/>
            <a:chOff x="0" y="0"/>
            <a:chExt cx="6151880" cy="25400"/>
          </a:xfrm>
        </p:grpSpPr>
        <p:sp>
          <p:nvSpPr>
            <p:cNvPr name="Freeform 64" id="64"/>
            <p:cNvSpPr/>
            <p:nvPr/>
          </p:nvSpPr>
          <p:spPr>
            <a:xfrm flipH="false" flipV="false" rot="0">
              <a:off x="12700" y="0"/>
              <a:ext cx="6126480" cy="25400"/>
            </a:xfrm>
            <a:custGeom>
              <a:avLst/>
              <a:gdLst/>
              <a:ahLst/>
              <a:cxnLst/>
              <a:rect r="r" b="b" t="t" l="l"/>
              <a:pathLst>
                <a:path h="25400" w="6126480">
                  <a:moveTo>
                    <a:pt x="0" y="0"/>
                  </a:moveTo>
                  <a:lnTo>
                    <a:pt x="6126480" y="0"/>
                  </a:lnTo>
                  <a:lnTo>
                    <a:pt x="6126480" y="25400"/>
                  </a:lnTo>
                  <a:lnTo>
                    <a:pt x="0" y="25400"/>
                  </a:lnTo>
                  <a:close/>
                </a:path>
              </a:pathLst>
            </a:custGeom>
            <a:solidFill>
              <a:srgbClr val="95C2A8"/>
            </a:solidFill>
          </p:spPr>
        </p:sp>
      </p:grpSp>
      <p:grpSp>
        <p:nvGrpSpPr>
          <p:cNvPr name="Group 65" id="65"/>
          <p:cNvGrpSpPr/>
          <p:nvPr/>
        </p:nvGrpSpPr>
        <p:grpSpPr>
          <a:xfrm rot="0">
            <a:off x="12755880" y="8229600"/>
            <a:ext cx="4594860" cy="822960"/>
            <a:chOff x="0" y="0"/>
            <a:chExt cx="6126480" cy="1097280"/>
          </a:xfrm>
        </p:grpSpPr>
        <p:sp>
          <p:nvSpPr>
            <p:cNvPr name="Freeform 66" id="66"/>
            <p:cNvSpPr/>
            <p:nvPr/>
          </p:nvSpPr>
          <p:spPr>
            <a:xfrm flipH="false" flipV="false" rot="0">
              <a:off x="0" y="0"/>
              <a:ext cx="6126480" cy="1097280"/>
            </a:xfrm>
            <a:custGeom>
              <a:avLst/>
              <a:gdLst/>
              <a:ahLst/>
              <a:cxnLst/>
              <a:rect r="r" b="b" t="t" l="l"/>
              <a:pathLst>
                <a:path h="1097280" w="6126480">
                  <a:moveTo>
                    <a:pt x="0" y="0"/>
                  </a:moveTo>
                  <a:lnTo>
                    <a:pt x="6126480" y="0"/>
                  </a:lnTo>
                  <a:lnTo>
                    <a:pt x="6126480" y="1097280"/>
                  </a:lnTo>
                  <a:lnTo>
                    <a:pt x="0" y="109728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0" t="-58791" r="0" b="-58791"/>
              </a:stretch>
            </a:blipFill>
          </p:spPr>
        </p:sp>
        <p:sp>
          <p:nvSpPr>
            <p:cNvPr name="TextBox 67" id="67"/>
            <p:cNvSpPr txBox="true"/>
            <p:nvPr/>
          </p:nvSpPr>
          <p:spPr>
            <a:xfrm>
              <a:off x="0" y="-28575"/>
              <a:ext cx="6126480" cy="112585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1980"/>
                </a:lnSpc>
              </a:pPr>
              <a:r>
                <a:rPr lang="en-US" sz="1650" i="true">
                  <a:solidFill>
                    <a:srgbClr val="4A6B5C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☞  Kam būtų naudinga, jeigu žmonės nestebėtų naujienų?</a:t>
              </a:r>
            </a:p>
          </p:txBody>
        </p:sp>
      </p:grpSp>
      <p:sp>
        <p:nvSpPr>
          <p:cNvPr name="Freeform 68" id="68"/>
          <p:cNvSpPr/>
          <p:nvPr/>
        </p:nvSpPr>
        <p:spPr>
          <a:xfrm flipH="false" flipV="false" rot="0">
            <a:off x="3975884" y="5785928"/>
            <a:ext cx="1561951" cy="2296987"/>
          </a:xfrm>
          <a:custGeom>
            <a:avLst/>
            <a:gdLst/>
            <a:ahLst/>
            <a:cxnLst/>
            <a:rect r="r" b="b" t="t" l="l"/>
            <a:pathLst>
              <a:path h="2296987" w="1561951">
                <a:moveTo>
                  <a:pt x="0" y="0"/>
                </a:moveTo>
                <a:lnTo>
                  <a:pt x="1561951" y="0"/>
                </a:lnTo>
                <a:lnTo>
                  <a:pt x="1561951" y="2296987"/>
                </a:lnTo>
                <a:lnTo>
                  <a:pt x="0" y="229698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9" id="69"/>
          <p:cNvSpPr/>
          <p:nvPr/>
        </p:nvSpPr>
        <p:spPr>
          <a:xfrm flipH="false" flipV="false" rot="0">
            <a:off x="12755880" y="6488220"/>
            <a:ext cx="4263390" cy="1470870"/>
          </a:xfrm>
          <a:custGeom>
            <a:avLst/>
            <a:gdLst/>
            <a:ahLst/>
            <a:cxnLst/>
            <a:rect r="r" b="b" t="t" l="l"/>
            <a:pathLst>
              <a:path h="1470870" w="4263390">
                <a:moveTo>
                  <a:pt x="0" y="0"/>
                </a:moveTo>
                <a:lnTo>
                  <a:pt x="4263390" y="0"/>
                </a:lnTo>
                <a:lnTo>
                  <a:pt x="4263390" y="1470870"/>
                </a:lnTo>
                <a:lnTo>
                  <a:pt x="0" y="147087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pic>
        <p:nvPicPr>
          <p:cNvPr name="Picture 70" id="70"/>
          <p:cNvPicPr>
            <a:picLocks noChangeAspect="true"/>
          </p:cNvPicPr>
          <p:nvPr/>
        </p:nvPicPr>
        <p:blipFill>
          <a:blip r:embed="rId10"/>
          <a:srcRect l="0" t="0" r="0" b="0"/>
          <a:stretch>
            <a:fillRect/>
          </a:stretch>
        </p:blipFill>
        <p:spPr>
          <a:xfrm flipH="false" flipV="false" rot="0">
            <a:off x="9035522" y="5639243"/>
            <a:ext cx="2613553" cy="2443672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B3B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50595" y="1362075"/>
            <a:ext cx="183642" cy="7700010"/>
            <a:chOff x="0" y="0"/>
            <a:chExt cx="244856" cy="1026668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12700" y="12700"/>
              <a:ext cx="219456" cy="10241280"/>
            </a:xfrm>
            <a:custGeom>
              <a:avLst/>
              <a:gdLst/>
              <a:ahLst/>
              <a:cxnLst/>
              <a:rect r="r" b="b" t="t" l="l"/>
              <a:pathLst>
                <a:path h="10241280" w="219456">
                  <a:moveTo>
                    <a:pt x="0" y="0"/>
                  </a:moveTo>
                  <a:lnTo>
                    <a:pt x="219456" y="0"/>
                  </a:lnTo>
                  <a:lnTo>
                    <a:pt x="219456" y="10241280"/>
                  </a:lnTo>
                  <a:lnTo>
                    <a:pt x="0" y="10241280"/>
                  </a:lnTo>
                  <a:close/>
                </a:path>
              </a:pathLst>
            </a:custGeom>
            <a:solidFill>
              <a:srgbClr val="E5B941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44856" cy="10266680"/>
            </a:xfrm>
            <a:custGeom>
              <a:avLst/>
              <a:gdLst/>
              <a:ahLst/>
              <a:cxnLst/>
              <a:rect r="r" b="b" t="t" l="l"/>
              <a:pathLst>
                <a:path h="10266680" w="244856">
                  <a:moveTo>
                    <a:pt x="12700" y="0"/>
                  </a:moveTo>
                  <a:lnTo>
                    <a:pt x="232156" y="0"/>
                  </a:lnTo>
                  <a:cubicBezTo>
                    <a:pt x="239141" y="0"/>
                    <a:pt x="244856" y="5715"/>
                    <a:pt x="244856" y="12700"/>
                  </a:cubicBezTo>
                  <a:lnTo>
                    <a:pt x="244856" y="10253980"/>
                  </a:lnTo>
                  <a:cubicBezTo>
                    <a:pt x="244856" y="10260965"/>
                    <a:pt x="239141" y="10266680"/>
                    <a:pt x="232156" y="10266680"/>
                  </a:cubicBezTo>
                  <a:lnTo>
                    <a:pt x="12700" y="10266680"/>
                  </a:lnTo>
                  <a:cubicBezTo>
                    <a:pt x="5715" y="10266680"/>
                    <a:pt x="0" y="10260965"/>
                    <a:pt x="0" y="10253980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10253980"/>
                  </a:lnTo>
                  <a:lnTo>
                    <a:pt x="12700" y="10253980"/>
                  </a:lnTo>
                  <a:lnTo>
                    <a:pt x="12700" y="10241280"/>
                  </a:lnTo>
                  <a:lnTo>
                    <a:pt x="232156" y="10241280"/>
                  </a:lnTo>
                  <a:lnTo>
                    <a:pt x="232156" y="10253980"/>
                  </a:lnTo>
                  <a:lnTo>
                    <a:pt x="219456" y="10253980"/>
                  </a:lnTo>
                  <a:lnTo>
                    <a:pt x="219456" y="12700"/>
                  </a:lnTo>
                  <a:lnTo>
                    <a:pt x="232156" y="12700"/>
                  </a:lnTo>
                  <a:lnTo>
                    <a:pt x="232156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E5B941"/>
            </a:solidFill>
          </p:spPr>
        </p:sp>
      </p:grpSp>
      <p:grpSp>
        <p:nvGrpSpPr>
          <p:cNvPr name="Group 5" id="5"/>
          <p:cNvGrpSpPr/>
          <p:nvPr/>
        </p:nvGrpSpPr>
        <p:grpSpPr>
          <a:xfrm rot="0">
            <a:off x="1440180" y="1508760"/>
            <a:ext cx="6172200" cy="548640"/>
            <a:chOff x="0" y="0"/>
            <a:chExt cx="8229600" cy="73152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229600" cy="731520"/>
            </a:xfrm>
            <a:custGeom>
              <a:avLst/>
              <a:gdLst/>
              <a:ahLst/>
              <a:cxnLst/>
              <a:rect r="r" b="b" t="t" l="l"/>
              <a:pathLst>
                <a:path h="731520" w="8229600">
                  <a:moveTo>
                    <a:pt x="0" y="0"/>
                  </a:moveTo>
                  <a:lnTo>
                    <a:pt x="8229600" y="0"/>
                  </a:lnTo>
                  <a:lnTo>
                    <a:pt x="822960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69206" r="0" b="-169206"/>
              </a:stretch>
            </a:blip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8229600" cy="76962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160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1440180" y="2194560"/>
            <a:ext cx="6172200" cy="1920240"/>
            <a:chOff x="0" y="0"/>
            <a:chExt cx="8229600" cy="256032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229600" cy="2560320"/>
            </a:xfrm>
            <a:custGeom>
              <a:avLst/>
              <a:gdLst/>
              <a:ahLst/>
              <a:cxnLst/>
              <a:rect r="r" b="b" t="t" l="l"/>
              <a:pathLst>
                <a:path h="2560320" w="8229600">
                  <a:moveTo>
                    <a:pt x="0" y="0"/>
                  </a:moveTo>
                  <a:lnTo>
                    <a:pt x="8229600" y="0"/>
                  </a:lnTo>
                  <a:lnTo>
                    <a:pt x="8229600" y="2560320"/>
                  </a:lnTo>
                  <a:lnTo>
                    <a:pt x="0" y="25603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2630" r="0" b="-12630"/>
              </a:stretch>
            </a:blip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9525"/>
              <a:ext cx="8229600" cy="256984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12960"/>
                </a:lnSpc>
              </a:pPr>
              <a:r>
                <a:rPr lang="en-US" sz="10800" b="true">
                  <a:solidFill>
                    <a:srgbClr val="F4EDDF"/>
                  </a:solidFill>
                  <a:latin typeface="Georgia Bold"/>
                  <a:ea typeface="Georgia Bold"/>
                  <a:cs typeface="Georgia Bold"/>
                  <a:sym typeface="Georgia Bold"/>
                </a:rPr>
                <a:t>86,400</a:t>
              </a: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1440180" y="4114800"/>
            <a:ext cx="6172200" cy="685800"/>
            <a:chOff x="0" y="0"/>
            <a:chExt cx="8229600" cy="91440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8229600" cy="914400"/>
            </a:xfrm>
            <a:custGeom>
              <a:avLst/>
              <a:gdLst/>
              <a:ahLst/>
              <a:cxnLst/>
              <a:rect r="r" b="b" t="t" l="l"/>
              <a:pathLst>
                <a:path h="914400" w="8229600">
                  <a:moveTo>
                    <a:pt x="0" y="0"/>
                  </a:moveTo>
                  <a:lnTo>
                    <a:pt x="8229600" y="0"/>
                  </a:lnTo>
                  <a:lnTo>
                    <a:pt x="8229600" y="914400"/>
                  </a:lnTo>
                  <a:lnTo>
                    <a:pt x="0" y="9144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25365" r="0" b="-125365"/>
              </a:stretch>
            </a:blip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19050"/>
              <a:ext cx="8229600" cy="93345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600"/>
                </a:lnSpc>
              </a:pPr>
              <a:r>
                <a:rPr lang="en-US" sz="3000" i="true">
                  <a:solidFill>
                    <a:srgbClr val="D6CFBF"/>
                  </a:solidFill>
                  <a:latin typeface="Georgia Italics"/>
                  <a:ea typeface="Georgia Italics"/>
                  <a:cs typeface="Georgia Italics"/>
                  <a:sym typeface="Georgia Italics"/>
                </a:rPr>
                <a:t>sekundžių dienoje</a:t>
              </a: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1440180" y="5554980"/>
            <a:ext cx="6172200" cy="685800"/>
            <a:chOff x="0" y="0"/>
            <a:chExt cx="8229600" cy="9144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8229600" cy="914400"/>
            </a:xfrm>
            <a:custGeom>
              <a:avLst/>
              <a:gdLst/>
              <a:ahLst/>
              <a:cxnLst/>
              <a:rect r="r" b="b" t="t" l="l"/>
              <a:pathLst>
                <a:path h="914400" w="8229600">
                  <a:moveTo>
                    <a:pt x="0" y="0"/>
                  </a:moveTo>
                  <a:lnTo>
                    <a:pt x="8229600" y="0"/>
                  </a:lnTo>
                  <a:lnTo>
                    <a:pt x="8229600" y="914400"/>
                  </a:lnTo>
                  <a:lnTo>
                    <a:pt x="0" y="9144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25365" r="0" b="-125365"/>
              </a:stretch>
            </a:blipFill>
          </p:spPr>
        </p:sp>
        <p:sp>
          <p:nvSpPr>
            <p:cNvPr name="TextBox 16" id="16"/>
            <p:cNvSpPr txBox="true"/>
            <p:nvPr/>
          </p:nvSpPr>
          <p:spPr>
            <a:xfrm>
              <a:off x="0" y="-19050"/>
              <a:ext cx="8229600" cy="93345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600"/>
                </a:lnSpc>
              </a:pPr>
              <a:r>
                <a:rPr lang="en-US" sz="3000">
                  <a:solidFill>
                    <a:srgbClr val="F4EDDF"/>
                  </a:solidFill>
                  <a:latin typeface="Georgia"/>
                  <a:ea typeface="Georgia"/>
                  <a:cs typeface="Georgia"/>
                  <a:sym typeface="Georgia"/>
                </a:rPr>
                <a:t>Tūkstančiai įvykių</a:t>
              </a: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1440180" y="6240780"/>
            <a:ext cx="6172200" cy="685800"/>
            <a:chOff x="0" y="0"/>
            <a:chExt cx="8229600" cy="91440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8229600" cy="914400"/>
            </a:xfrm>
            <a:custGeom>
              <a:avLst/>
              <a:gdLst/>
              <a:ahLst/>
              <a:cxnLst/>
              <a:rect r="r" b="b" t="t" l="l"/>
              <a:pathLst>
                <a:path h="914400" w="8229600">
                  <a:moveTo>
                    <a:pt x="0" y="0"/>
                  </a:moveTo>
                  <a:lnTo>
                    <a:pt x="8229600" y="0"/>
                  </a:lnTo>
                  <a:lnTo>
                    <a:pt x="8229600" y="914400"/>
                  </a:lnTo>
                  <a:lnTo>
                    <a:pt x="0" y="9144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25365" r="0" b="-125365"/>
              </a:stretch>
            </a:blipFill>
          </p:spPr>
        </p:sp>
        <p:sp>
          <p:nvSpPr>
            <p:cNvPr name="TextBox 19" id="19"/>
            <p:cNvSpPr txBox="true"/>
            <p:nvPr/>
          </p:nvSpPr>
          <p:spPr>
            <a:xfrm>
              <a:off x="0" y="-19050"/>
              <a:ext cx="8229600" cy="93345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600"/>
                </a:lnSpc>
              </a:pPr>
              <a:r>
                <a:rPr lang="en-US" sz="3000">
                  <a:solidFill>
                    <a:srgbClr val="F4EDDF"/>
                  </a:solidFill>
                  <a:latin typeface="Georgia"/>
                  <a:ea typeface="Georgia"/>
                  <a:cs typeface="Georgia"/>
                  <a:sym typeface="Georgia"/>
                </a:rPr>
                <a:t>Keletas pagrindinių antraščių</a:t>
              </a: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1430655" y="7059930"/>
            <a:ext cx="6172200" cy="1027881"/>
            <a:chOff x="0" y="0"/>
            <a:chExt cx="8229600" cy="1370509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8229600" cy="1370509"/>
            </a:xfrm>
            <a:custGeom>
              <a:avLst/>
              <a:gdLst/>
              <a:ahLst/>
              <a:cxnLst/>
              <a:rect r="r" b="b" t="t" l="l"/>
              <a:pathLst>
                <a:path h="1370509" w="8229600">
                  <a:moveTo>
                    <a:pt x="0" y="0"/>
                  </a:moveTo>
                  <a:lnTo>
                    <a:pt x="8229600" y="0"/>
                  </a:lnTo>
                  <a:lnTo>
                    <a:pt x="8229600" y="1370509"/>
                  </a:lnTo>
                  <a:lnTo>
                    <a:pt x="0" y="1370509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83643" r="0" b="-50363"/>
              </a:stretch>
            </a:blipFill>
          </p:spPr>
        </p:sp>
        <p:sp>
          <p:nvSpPr>
            <p:cNvPr name="TextBox 22" id="22"/>
            <p:cNvSpPr txBox="true"/>
            <p:nvPr/>
          </p:nvSpPr>
          <p:spPr>
            <a:xfrm>
              <a:off x="0" y="-19050"/>
              <a:ext cx="8229600" cy="1389559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600"/>
                </a:lnSpc>
              </a:pPr>
              <a:r>
                <a:rPr lang="en-US" b="true" sz="3000" i="true">
                  <a:solidFill>
                    <a:srgbClr val="E5B941"/>
                  </a:solidFill>
                  <a:latin typeface="Georgia Bold Italics"/>
                  <a:ea typeface="Georgia Bold Italics"/>
                  <a:cs typeface="Georgia Bold Italics"/>
                  <a:sym typeface="Georgia Bold Italics"/>
                </a:rPr>
                <a:t>Kaip žiniasklaida nusprendžia kas yra svarbiausia?</a:t>
              </a:r>
            </a:p>
          </p:txBody>
        </p:sp>
      </p:grpSp>
      <p:grpSp>
        <p:nvGrpSpPr>
          <p:cNvPr name="Group 23" id="23"/>
          <p:cNvGrpSpPr/>
          <p:nvPr/>
        </p:nvGrpSpPr>
        <p:grpSpPr>
          <a:xfrm rot="0">
            <a:off x="8641080" y="1920240"/>
            <a:ext cx="9601200" cy="1234440"/>
            <a:chOff x="0" y="0"/>
            <a:chExt cx="12801600" cy="1645920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12801600" cy="1645920"/>
            </a:xfrm>
            <a:custGeom>
              <a:avLst/>
              <a:gdLst/>
              <a:ahLst/>
              <a:cxnLst/>
              <a:rect r="r" b="b" t="t" l="l"/>
              <a:pathLst>
                <a:path h="1645920" w="12801600">
                  <a:moveTo>
                    <a:pt x="0" y="0"/>
                  </a:moveTo>
                  <a:lnTo>
                    <a:pt x="12801600" y="0"/>
                  </a:lnTo>
                  <a:lnTo>
                    <a:pt x="12801600" y="1645920"/>
                  </a:lnTo>
                  <a:lnTo>
                    <a:pt x="0" y="16459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01550" r="0" b="-101550"/>
              </a:stretch>
            </a:blipFill>
          </p:spPr>
        </p:sp>
        <p:sp>
          <p:nvSpPr>
            <p:cNvPr name="TextBox 25" id="25"/>
            <p:cNvSpPr txBox="true"/>
            <p:nvPr/>
          </p:nvSpPr>
          <p:spPr>
            <a:xfrm>
              <a:off x="0" y="-9525"/>
              <a:ext cx="12801600" cy="165544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6480"/>
                </a:lnSpc>
              </a:pPr>
              <a:r>
                <a:rPr lang="en-US" sz="5400">
                  <a:solidFill>
                    <a:srgbClr val="F4EDDF"/>
                  </a:solidFill>
                  <a:latin typeface="Georgia"/>
                  <a:ea typeface="Georgia"/>
                  <a:cs typeface="Georgia"/>
                  <a:sym typeface="Georgia"/>
                </a:rPr>
                <a:t>Kas lemia, kad istorija</a:t>
              </a:r>
            </a:p>
          </p:txBody>
        </p:sp>
      </p:grpSp>
      <p:grpSp>
        <p:nvGrpSpPr>
          <p:cNvPr name="Group 26" id="26"/>
          <p:cNvGrpSpPr/>
          <p:nvPr/>
        </p:nvGrpSpPr>
        <p:grpSpPr>
          <a:xfrm rot="0">
            <a:off x="8641080" y="3017520"/>
            <a:ext cx="9601200" cy="1645920"/>
            <a:chOff x="0" y="0"/>
            <a:chExt cx="12801600" cy="2194560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12801600" cy="2194560"/>
            </a:xfrm>
            <a:custGeom>
              <a:avLst/>
              <a:gdLst/>
              <a:ahLst/>
              <a:cxnLst/>
              <a:rect r="r" b="b" t="t" l="l"/>
              <a:pathLst>
                <a:path h="2194560" w="12801600">
                  <a:moveTo>
                    <a:pt x="0" y="0"/>
                  </a:moveTo>
                  <a:lnTo>
                    <a:pt x="12801600" y="0"/>
                  </a:lnTo>
                  <a:lnTo>
                    <a:pt x="12801600" y="2194560"/>
                  </a:lnTo>
                  <a:lnTo>
                    <a:pt x="0" y="219456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63662" r="0" b="-63662"/>
              </a:stretch>
            </a:blipFill>
          </p:spPr>
        </p:sp>
        <p:sp>
          <p:nvSpPr>
            <p:cNvPr name="TextBox 28" id="28"/>
            <p:cNvSpPr txBox="true"/>
            <p:nvPr/>
          </p:nvSpPr>
          <p:spPr>
            <a:xfrm>
              <a:off x="0" y="0"/>
              <a:ext cx="12801600" cy="219456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9960"/>
                </a:lnSpc>
              </a:pPr>
              <a:r>
                <a:rPr lang="en-US" b="true" sz="8300" i="true">
                  <a:solidFill>
                    <a:srgbClr val="E5B941"/>
                  </a:solidFill>
                  <a:latin typeface="Georgia Bold Italics"/>
                  <a:ea typeface="Georgia Bold Italics"/>
                  <a:cs typeface="Georgia Bold Italics"/>
                  <a:sym typeface="Georgia Bold Italics"/>
                </a:rPr>
                <a:t>taptų naujiena?</a:t>
              </a:r>
            </a:p>
          </p:txBody>
        </p:sp>
      </p:grpSp>
      <p:grpSp>
        <p:nvGrpSpPr>
          <p:cNvPr name="Group 29" id="29"/>
          <p:cNvGrpSpPr/>
          <p:nvPr/>
        </p:nvGrpSpPr>
        <p:grpSpPr>
          <a:xfrm rot="0">
            <a:off x="8641080" y="5074920"/>
            <a:ext cx="9052560" cy="1814438"/>
            <a:chOff x="0" y="0"/>
            <a:chExt cx="12070080" cy="2419250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12070080" cy="2419250"/>
            </a:xfrm>
            <a:custGeom>
              <a:avLst/>
              <a:gdLst/>
              <a:ahLst/>
              <a:cxnLst/>
              <a:rect r="r" b="b" t="t" l="l"/>
              <a:pathLst>
                <a:path h="2419250" w="12070080">
                  <a:moveTo>
                    <a:pt x="0" y="0"/>
                  </a:moveTo>
                  <a:lnTo>
                    <a:pt x="12070080" y="0"/>
                  </a:lnTo>
                  <a:lnTo>
                    <a:pt x="12070080" y="2419250"/>
                  </a:lnTo>
                  <a:lnTo>
                    <a:pt x="0" y="241925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48078" r="0" b="-46350"/>
              </a:stretch>
            </a:blipFill>
          </p:spPr>
        </p:sp>
        <p:sp>
          <p:nvSpPr>
            <p:cNvPr name="TextBox 31" id="31"/>
            <p:cNvSpPr txBox="true"/>
            <p:nvPr/>
          </p:nvSpPr>
          <p:spPr>
            <a:xfrm>
              <a:off x="0" y="-66675"/>
              <a:ext cx="12070080" cy="24859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359"/>
                </a:lnSpc>
              </a:pPr>
              <a:r>
                <a:rPr lang="en-US" sz="2799">
                  <a:solidFill>
                    <a:srgbClr val="D6CFBF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Kai</a:t>
              </a:r>
              <a:r>
                <a:rPr lang="en-US" sz="2799">
                  <a:solidFill>
                    <a:srgbClr val="D6CFBF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kurie įvykiai patenka į žinias. Dauguma – ne. Kitoje skaidrėje susipažinsime su keturiais kriterijais, kuriuos turi atitikti naujienų reportažas.</a:t>
              </a:r>
            </a:p>
            <a:p>
              <a:pPr algn="l">
                <a:lnSpc>
                  <a:spcPts val="3359"/>
                </a:lnSpc>
              </a:pPr>
            </a:p>
          </p:txBody>
        </p:sp>
      </p:grpSp>
      <p:grpSp>
        <p:nvGrpSpPr>
          <p:cNvPr name="Group 32" id="32"/>
          <p:cNvGrpSpPr/>
          <p:nvPr/>
        </p:nvGrpSpPr>
        <p:grpSpPr>
          <a:xfrm rot="0">
            <a:off x="8631555" y="7259955"/>
            <a:ext cx="9071610" cy="1939290"/>
            <a:chOff x="0" y="0"/>
            <a:chExt cx="12095480" cy="2585720"/>
          </a:xfrm>
        </p:grpSpPr>
        <p:sp>
          <p:nvSpPr>
            <p:cNvPr name="Freeform 33" id="33"/>
            <p:cNvSpPr/>
            <p:nvPr/>
          </p:nvSpPr>
          <p:spPr>
            <a:xfrm flipH="false" flipV="false" rot="0">
              <a:off x="12700" y="12700"/>
              <a:ext cx="12070080" cy="2560320"/>
            </a:xfrm>
            <a:custGeom>
              <a:avLst/>
              <a:gdLst/>
              <a:ahLst/>
              <a:cxnLst/>
              <a:rect r="r" b="b" t="t" l="l"/>
              <a:pathLst>
                <a:path h="2560320" w="12070080">
                  <a:moveTo>
                    <a:pt x="0" y="0"/>
                  </a:moveTo>
                  <a:lnTo>
                    <a:pt x="12070080" y="0"/>
                  </a:lnTo>
                  <a:lnTo>
                    <a:pt x="12070080" y="2560320"/>
                  </a:lnTo>
                  <a:lnTo>
                    <a:pt x="0" y="2560320"/>
                  </a:lnTo>
                  <a:close/>
                </a:path>
              </a:pathLst>
            </a:custGeom>
            <a:solidFill>
              <a:srgbClr val="072921"/>
            </a:solidFill>
          </p:spPr>
        </p:sp>
        <p:sp>
          <p:nvSpPr>
            <p:cNvPr name="Freeform 34" id="34"/>
            <p:cNvSpPr/>
            <p:nvPr/>
          </p:nvSpPr>
          <p:spPr>
            <a:xfrm flipH="false" flipV="false" rot="0">
              <a:off x="0" y="0"/>
              <a:ext cx="12095480" cy="2585720"/>
            </a:xfrm>
            <a:custGeom>
              <a:avLst/>
              <a:gdLst/>
              <a:ahLst/>
              <a:cxnLst/>
              <a:rect r="r" b="b" t="t" l="l"/>
              <a:pathLst>
                <a:path h="2585720" w="12095480">
                  <a:moveTo>
                    <a:pt x="12700" y="0"/>
                  </a:moveTo>
                  <a:lnTo>
                    <a:pt x="12082780" y="0"/>
                  </a:lnTo>
                  <a:cubicBezTo>
                    <a:pt x="12089765" y="0"/>
                    <a:pt x="12095480" y="5715"/>
                    <a:pt x="12095480" y="12700"/>
                  </a:cubicBezTo>
                  <a:lnTo>
                    <a:pt x="12095480" y="2573020"/>
                  </a:lnTo>
                  <a:cubicBezTo>
                    <a:pt x="12095480" y="2580005"/>
                    <a:pt x="12089765" y="2585720"/>
                    <a:pt x="12082780" y="2585720"/>
                  </a:cubicBezTo>
                  <a:lnTo>
                    <a:pt x="12700" y="2585720"/>
                  </a:lnTo>
                  <a:cubicBezTo>
                    <a:pt x="5715" y="2585720"/>
                    <a:pt x="0" y="2580005"/>
                    <a:pt x="0" y="2573020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2573020"/>
                  </a:lnTo>
                  <a:lnTo>
                    <a:pt x="12700" y="2573020"/>
                  </a:lnTo>
                  <a:lnTo>
                    <a:pt x="12700" y="2560320"/>
                  </a:lnTo>
                  <a:lnTo>
                    <a:pt x="12082780" y="2560320"/>
                  </a:lnTo>
                  <a:lnTo>
                    <a:pt x="12082780" y="2573020"/>
                  </a:lnTo>
                  <a:lnTo>
                    <a:pt x="12070080" y="2573020"/>
                  </a:lnTo>
                  <a:lnTo>
                    <a:pt x="12070080" y="12700"/>
                  </a:lnTo>
                  <a:lnTo>
                    <a:pt x="12082780" y="12700"/>
                  </a:lnTo>
                  <a:lnTo>
                    <a:pt x="12082780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072921"/>
            </a:solidFill>
          </p:spPr>
        </p:sp>
      </p:grpSp>
      <p:grpSp>
        <p:nvGrpSpPr>
          <p:cNvPr name="Group 35" id="35"/>
          <p:cNvGrpSpPr/>
          <p:nvPr/>
        </p:nvGrpSpPr>
        <p:grpSpPr>
          <a:xfrm rot="0">
            <a:off x="8915400" y="7475220"/>
            <a:ext cx="411480" cy="411480"/>
            <a:chOff x="0" y="0"/>
            <a:chExt cx="548640" cy="548640"/>
          </a:xfrm>
        </p:grpSpPr>
        <p:sp>
          <p:nvSpPr>
            <p:cNvPr name="Freeform 36" id="36" descr="preencoded.png"/>
            <p:cNvSpPr/>
            <p:nvPr/>
          </p:nvSpPr>
          <p:spPr>
            <a:xfrm flipH="false" flipV="false" rot="0">
              <a:off x="0" y="0"/>
              <a:ext cx="548640" cy="548640"/>
            </a:xfrm>
            <a:custGeom>
              <a:avLst/>
              <a:gdLst/>
              <a:ahLst/>
              <a:cxnLst/>
              <a:rect r="r" b="b" t="t" l="l"/>
              <a:pathLst>
                <a:path h="548640" w="548640">
                  <a:moveTo>
                    <a:pt x="0" y="0"/>
                  </a:moveTo>
                  <a:lnTo>
                    <a:pt x="548640" y="0"/>
                  </a:lnTo>
                  <a:lnTo>
                    <a:pt x="548640" y="548640"/>
                  </a:lnTo>
                  <a:lnTo>
                    <a:pt x="0" y="5486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  <p:grpSp>
        <p:nvGrpSpPr>
          <p:cNvPr name="Group 37" id="37"/>
          <p:cNvGrpSpPr/>
          <p:nvPr/>
        </p:nvGrpSpPr>
        <p:grpSpPr>
          <a:xfrm rot="0">
            <a:off x="8915400" y="8023860"/>
            <a:ext cx="8641080" cy="1028700"/>
            <a:chOff x="0" y="0"/>
            <a:chExt cx="11521440" cy="1371600"/>
          </a:xfrm>
        </p:grpSpPr>
        <p:sp>
          <p:nvSpPr>
            <p:cNvPr name="Freeform 38" id="38"/>
            <p:cNvSpPr/>
            <p:nvPr/>
          </p:nvSpPr>
          <p:spPr>
            <a:xfrm flipH="false" flipV="false" rot="0">
              <a:off x="0" y="0"/>
              <a:ext cx="11521440" cy="1371600"/>
            </a:xfrm>
            <a:custGeom>
              <a:avLst/>
              <a:gdLst/>
              <a:ahLst/>
              <a:cxnLst/>
              <a:rect r="r" b="b" t="t" l="l"/>
              <a:pathLst>
                <a:path h="1371600" w="11521440">
                  <a:moveTo>
                    <a:pt x="0" y="0"/>
                  </a:moveTo>
                  <a:lnTo>
                    <a:pt x="11521440" y="0"/>
                  </a:lnTo>
                  <a:lnTo>
                    <a:pt x="11521440" y="1371600"/>
                  </a:lnTo>
                  <a:lnTo>
                    <a:pt x="0" y="13716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13674" r="0" b="-113674"/>
              </a:stretch>
            </a:blipFill>
          </p:spPr>
        </p:sp>
        <p:sp>
          <p:nvSpPr>
            <p:cNvPr name="TextBox 39" id="39"/>
            <p:cNvSpPr txBox="true"/>
            <p:nvPr/>
          </p:nvSpPr>
          <p:spPr>
            <a:xfrm>
              <a:off x="0" y="-19050"/>
              <a:ext cx="11521440" cy="139065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700"/>
                </a:lnSpc>
              </a:pPr>
              <a:r>
                <a:rPr lang="en-US" sz="2250" i="true">
                  <a:solidFill>
                    <a:srgbClr val="F4EDDF"/>
                  </a:solidFill>
                  <a:latin typeface="Georgia Italics"/>
                  <a:ea typeface="Georgia Italics"/>
                  <a:cs typeface="Georgia Italics"/>
                  <a:sym typeface="Georgia Italics"/>
                </a:rPr>
                <a:t>Ką vakar m</a:t>
              </a:r>
              <a:r>
                <a:rPr lang="en-US" sz="2250" i="true">
                  <a:solidFill>
                    <a:srgbClr val="F4EDDF"/>
                  </a:solidFill>
                  <a:latin typeface="Georgia Italics"/>
                  <a:ea typeface="Georgia Italics"/>
                  <a:cs typeface="Georgia Italics"/>
                  <a:sym typeface="Georgia Italics"/>
                </a:rPr>
                <a:t>atėte ar girdėjote naujienose? Kas jums labiausiai įsiminė?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B3B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60120" y="960120"/>
            <a:ext cx="16459200" cy="1023417"/>
            <a:chOff x="0" y="0"/>
            <a:chExt cx="21945600" cy="136455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1945600" cy="1364555"/>
            </a:xfrm>
            <a:custGeom>
              <a:avLst/>
              <a:gdLst/>
              <a:ahLst/>
              <a:cxnLst/>
              <a:rect r="r" b="b" t="t" l="l"/>
              <a:pathLst>
                <a:path h="1364555" w="21945600">
                  <a:moveTo>
                    <a:pt x="0" y="0"/>
                  </a:moveTo>
                  <a:lnTo>
                    <a:pt x="21945600" y="0"/>
                  </a:lnTo>
                  <a:lnTo>
                    <a:pt x="21945600" y="1364555"/>
                  </a:lnTo>
                  <a:lnTo>
                    <a:pt x="0" y="136455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754130" r="0" b="-754130"/>
              </a:stretch>
            </a:blipFill>
          </p:spPr>
        </p:sp>
        <p:sp>
          <p:nvSpPr>
            <p:cNvPr name="TextBox 4" id="4"/>
            <p:cNvSpPr txBox="true"/>
            <p:nvPr/>
          </p:nvSpPr>
          <p:spPr>
            <a:xfrm>
              <a:off x="0" y="-9525"/>
              <a:ext cx="21945600" cy="137408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6480"/>
                </a:lnSpc>
              </a:pPr>
              <a:r>
                <a:rPr lang="en-US" sz="5400" b="true">
                  <a:solidFill>
                    <a:srgbClr val="F4EDDF"/>
                  </a:solidFill>
                  <a:latin typeface="Georgia Bold"/>
                  <a:ea typeface="Georgia Bold"/>
                  <a:cs typeface="Georgia Bold"/>
                  <a:sym typeface="Georgia Bold"/>
                </a:rPr>
                <a:t>Keturi pagrindiniai kriterijai </a:t>
              </a: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960120" y="1920240"/>
            <a:ext cx="16459200" cy="1043247"/>
            <a:chOff x="0" y="0"/>
            <a:chExt cx="21945600" cy="1390996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1945600" cy="1390996"/>
            </a:xfrm>
            <a:custGeom>
              <a:avLst/>
              <a:gdLst/>
              <a:ahLst/>
              <a:cxnLst/>
              <a:rect r="r" b="b" t="t" l="l"/>
              <a:pathLst>
                <a:path h="1390996" w="21945600">
                  <a:moveTo>
                    <a:pt x="0" y="0"/>
                  </a:moveTo>
                  <a:lnTo>
                    <a:pt x="21945600" y="0"/>
                  </a:lnTo>
                  <a:lnTo>
                    <a:pt x="21945600" y="1390996"/>
                  </a:lnTo>
                  <a:lnTo>
                    <a:pt x="0" y="1390996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0" t="-281118" r="0" b="-233708"/>
              </a:stretch>
            </a:blipFill>
          </p:spPr>
        </p:sp>
        <p:sp>
          <p:nvSpPr>
            <p:cNvPr name="TextBox 7" id="7"/>
            <p:cNvSpPr txBox="true"/>
            <p:nvPr/>
          </p:nvSpPr>
          <p:spPr>
            <a:xfrm>
              <a:off x="0" y="-57150"/>
              <a:ext cx="21945600" cy="1448146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599"/>
                </a:lnSpc>
              </a:pPr>
              <a:r>
                <a:rPr lang="en-US" sz="2999" i="true">
                  <a:solidFill>
                    <a:srgbClr val="D6CFBF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Kad</a:t>
              </a:r>
              <a:r>
                <a:rPr lang="en-US" sz="2999" i="true">
                  <a:solidFill>
                    <a:srgbClr val="D6CFBF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 istorija patektų į naujienas, ji paprastai turi atitikti bent du iš šių kriterijų.</a:t>
              </a:r>
            </a:p>
            <a:p>
              <a:pPr algn="l">
                <a:lnSpc>
                  <a:spcPts val="3599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733196" y="2733675"/>
            <a:ext cx="4065270" cy="6191250"/>
            <a:chOff x="0" y="0"/>
            <a:chExt cx="5420360" cy="82550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12700" y="12700"/>
              <a:ext cx="5394960" cy="8229600"/>
            </a:xfrm>
            <a:custGeom>
              <a:avLst/>
              <a:gdLst/>
              <a:ahLst/>
              <a:cxnLst/>
              <a:rect r="r" b="b" t="t" l="l"/>
              <a:pathLst>
                <a:path h="8229600" w="5394960">
                  <a:moveTo>
                    <a:pt x="0" y="0"/>
                  </a:moveTo>
                  <a:lnTo>
                    <a:pt x="5394960" y="0"/>
                  </a:lnTo>
                  <a:lnTo>
                    <a:pt x="5394960" y="8229600"/>
                  </a:lnTo>
                  <a:lnTo>
                    <a:pt x="0" y="8229600"/>
                  </a:lnTo>
                  <a:close/>
                </a:path>
              </a:pathLst>
            </a:custGeom>
            <a:solidFill>
              <a:srgbClr val="F7F3E3"/>
            </a:solid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5420360" cy="8255000"/>
            </a:xfrm>
            <a:custGeom>
              <a:avLst/>
              <a:gdLst/>
              <a:ahLst/>
              <a:cxnLst/>
              <a:rect r="r" b="b" t="t" l="l"/>
              <a:pathLst>
                <a:path h="8255000" w="5420360">
                  <a:moveTo>
                    <a:pt x="12700" y="0"/>
                  </a:moveTo>
                  <a:lnTo>
                    <a:pt x="5407660" y="0"/>
                  </a:lnTo>
                  <a:cubicBezTo>
                    <a:pt x="5414645" y="0"/>
                    <a:pt x="5420360" y="5715"/>
                    <a:pt x="5420360" y="12700"/>
                  </a:cubicBezTo>
                  <a:lnTo>
                    <a:pt x="5420360" y="8242300"/>
                  </a:lnTo>
                  <a:cubicBezTo>
                    <a:pt x="5420360" y="8249285"/>
                    <a:pt x="5414645" y="8255000"/>
                    <a:pt x="5407660" y="8255000"/>
                  </a:cubicBezTo>
                  <a:lnTo>
                    <a:pt x="12700" y="8255000"/>
                  </a:lnTo>
                  <a:cubicBezTo>
                    <a:pt x="5715" y="8255000"/>
                    <a:pt x="0" y="8249285"/>
                    <a:pt x="0" y="8242300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8242300"/>
                  </a:lnTo>
                  <a:lnTo>
                    <a:pt x="12700" y="8242300"/>
                  </a:lnTo>
                  <a:lnTo>
                    <a:pt x="12700" y="8229600"/>
                  </a:lnTo>
                  <a:lnTo>
                    <a:pt x="5407660" y="8229600"/>
                  </a:lnTo>
                  <a:lnTo>
                    <a:pt x="5407660" y="8242300"/>
                  </a:lnTo>
                  <a:lnTo>
                    <a:pt x="5394960" y="8242300"/>
                  </a:lnTo>
                  <a:lnTo>
                    <a:pt x="5394960" y="12700"/>
                  </a:lnTo>
                  <a:lnTo>
                    <a:pt x="5407660" y="12700"/>
                  </a:lnTo>
                  <a:lnTo>
                    <a:pt x="5407660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F7F3E3"/>
            </a:solidFill>
          </p:spPr>
        </p:sp>
      </p:grpSp>
      <p:grpSp>
        <p:nvGrpSpPr>
          <p:cNvPr name="Group 11" id="11"/>
          <p:cNvGrpSpPr/>
          <p:nvPr/>
        </p:nvGrpSpPr>
        <p:grpSpPr>
          <a:xfrm rot="0">
            <a:off x="733196" y="2733675"/>
            <a:ext cx="4065270" cy="183642"/>
            <a:chOff x="0" y="0"/>
            <a:chExt cx="5420360" cy="244856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12700" y="12700"/>
              <a:ext cx="5394960" cy="219456"/>
            </a:xfrm>
            <a:custGeom>
              <a:avLst/>
              <a:gdLst/>
              <a:ahLst/>
              <a:cxnLst/>
              <a:rect r="r" b="b" t="t" l="l"/>
              <a:pathLst>
                <a:path h="219456" w="5394960">
                  <a:moveTo>
                    <a:pt x="0" y="0"/>
                  </a:moveTo>
                  <a:lnTo>
                    <a:pt x="5394960" y="0"/>
                  </a:lnTo>
                  <a:lnTo>
                    <a:pt x="5394960" y="219456"/>
                  </a:lnTo>
                  <a:lnTo>
                    <a:pt x="0" y="219456"/>
                  </a:lnTo>
                  <a:close/>
                </a:path>
              </a:pathLst>
            </a:custGeom>
            <a:solidFill>
              <a:srgbClr val="E5B941"/>
            </a:solidFill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5420360" cy="244856"/>
            </a:xfrm>
            <a:custGeom>
              <a:avLst/>
              <a:gdLst/>
              <a:ahLst/>
              <a:cxnLst/>
              <a:rect r="r" b="b" t="t" l="l"/>
              <a:pathLst>
                <a:path h="244856" w="5420360">
                  <a:moveTo>
                    <a:pt x="12700" y="0"/>
                  </a:moveTo>
                  <a:lnTo>
                    <a:pt x="5407660" y="0"/>
                  </a:lnTo>
                  <a:cubicBezTo>
                    <a:pt x="5414645" y="0"/>
                    <a:pt x="5420360" y="5715"/>
                    <a:pt x="5420360" y="12700"/>
                  </a:cubicBezTo>
                  <a:lnTo>
                    <a:pt x="5420360" y="232156"/>
                  </a:lnTo>
                  <a:cubicBezTo>
                    <a:pt x="5420360" y="239141"/>
                    <a:pt x="5414645" y="244856"/>
                    <a:pt x="5407660" y="244856"/>
                  </a:cubicBezTo>
                  <a:lnTo>
                    <a:pt x="12700" y="244856"/>
                  </a:lnTo>
                  <a:cubicBezTo>
                    <a:pt x="5715" y="244856"/>
                    <a:pt x="0" y="239141"/>
                    <a:pt x="0" y="232156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232156"/>
                  </a:lnTo>
                  <a:lnTo>
                    <a:pt x="12700" y="232156"/>
                  </a:lnTo>
                  <a:lnTo>
                    <a:pt x="12700" y="219456"/>
                  </a:lnTo>
                  <a:lnTo>
                    <a:pt x="5407660" y="219456"/>
                  </a:lnTo>
                  <a:lnTo>
                    <a:pt x="5407660" y="232156"/>
                  </a:lnTo>
                  <a:lnTo>
                    <a:pt x="5394960" y="232156"/>
                  </a:lnTo>
                  <a:lnTo>
                    <a:pt x="5394960" y="12700"/>
                  </a:lnTo>
                  <a:lnTo>
                    <a:pt x="5407660" y="12700"/>
                  </a:lnTo>
                  <a:lnTo>
                    <a:pt x="5407660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E5B941"/>
            </a:solidFill>
          </p:spPr>
        </p:sp>
      </p:grpSp>
      <p:grpSp>
        <p:nvGrpSpPr>
          <p:cNvPr name="Group 14" id="14"/>
          <p:cNvGrpSpPr/>
          <p:nvPr/>
        </p:nvGrpSpPr>
        <p:grpSpPr>
          <a:xfrm rot="0">
            <a:off x="2148611" y="3429000"/>
            <a:ext cx="1234440" cy="1234440"/>
            <a:chOff x="0" y="0"/>
            <a:chExt cx="1645920" cy="1645920"/>
          </a:xfrm>
        </p:grpSpPr>
        <p:sp>
          <p:nvSpPr>
            <p:cNvPr name="Freeform 15" id="15" descr="preencoded.png"/>
            <p:cNvSpPr/>
            <p:nvPr/>
          </p:nvSpPr>
          <p:spPr>
            <a:xfrm flipH="false" flipV="false" rot="0">
              <a:off x="0" y="0"/>
              <a:ext cx="1645920" cy="1645920"/>
            </a:xfrm>
            <a:custGeom>
              <a:avLst/>
              <a:gdLst/>
              <a:ahLst/>
              <a:cxnLst/>
              <a:rect r="r" b="b" t="t" l="l"/>
              <a:pathLst>
                <a:path h="1645920" w="1645920">
                  <a:moveTo>
                    <a:pt x="0" y="0"/>
                  </a:moveTo>
                  <a:lnTo>
                    <a:pt x="1645920" y="0"/>
                  </a:lnTo>
                  <a:lnTo>
                    <a:pt x="1645920" y="1645920"/>
                  </a:lnTo>
                  <a:lnTo>
                    <a:pt x="0" y="16459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0"/>
              </a:stretch>
            </a:blipFill>
          </p:spPr>
        </p:sp>
      </p:grpSp>
      <p:grpSp>
        <p:nvGrpSpPr>
          <p:cNvPr name="Group 16" id="16"/>
          <p:cNvGrpSpPr/>
          <p:nvPr/>
        </p:nvGrpSpPr>
        <p:grpSpPr>
          <a:xfrm rot="0">
            <a:off x="879881" y="4800600"/>
            <a:ext cx="3771900" cy="685800"/>
            <a:chOff x="0" y="0"/>
            <a:chExt cx="5029200" cy="91440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5029200" cy="914400"/>
            </a:xfrm>
            <a:custGeom>
              <a:avLst/>
              <a:gdLst/>
              <a:ahLst/>
              <a:cxnLst/>
              <a:rect r="r" b="b" t="t" l="l"/>
              <a:pathLst>
                <a:path h="914400" w="5029200">
                  <a:moveTo>
                    <a:pt x="0" y="0"/>
                  </a:moveTo>
                  <a:lnTo>
                    <a:pt x="5029200" y="0"/>
                  </a:lnTo>
                  <a:lnTo>
                    <a:pt x="5029200" y="914400"/>
                  </a:lnTo>
                  <a:lnTo>
                    <a:pt x="0" y="91440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0" t="-57167" r="0" b="-57167"/>
              </a:stretch>
            </a:blipFill>
          </p:spPr>
        </p:sp>
        <p:sp>
          <p:nvSpPr>
            <p:cNvPr name="TextBox 18" id="18"/>
            <p:cNvSpPr txBox="true"/>
            <p:nvPr/>
          </p:nvSpPr>
          <p:spPr>
            <a:xfrm>
              <a:off x="0" y="-19050"/>
              <a:ext cx="5029200" cy="93345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3240"/>
                </a:lnSpc>
              </a:pPr>
              <a:r>
                <a:rPr lang="en-US" b="true" sz="2700" spc="150">
                  <a:solidFill>
                    <a:srgbClr val="0B3B2E"/>
                  </a:solidFill>
                  <a:latin typeface="Georgia Bold"/>
                  <a:ea typeface="Georgia Bold"/>
                  <a:cs typeface="Georgia Bold"/>
                  <a:sym typeface="Georgia Bold"/>
                </a:rPr>
                <a:t>AKTUALI</a:t>
              </a:r>
            </a:p>
          </p:txBody>
        </p:sp>
      </p:grpSp>
      <p:grpSp>
        <p:nvGrpSpPr>
          <p:cNvPr name="Group 19" id="19"/>
          <p:cNvGrpSpPr/>
          <p:nvPr/>
        </p:nvGrpSpPr>
        <p:grpSpPr>
          <a:xfrm rot="0">
            <a:off x="1017041" y="5554980"/>
            <a:ext cx="3497580" cy="617220"/>
            <a:chOff x="0" y="0"/>
            <a:chExt cx="4663440" cy="82296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4663440" cy="822960"/>
            </a:xfrm>
            <a:custGeom>
              <a:avLst/>
              <a:gdLst/>
              <a:ahLst/>
              <a:cxnLst/>
              <a:rect r="r" b="b" t="t" l="l"/>
              <a:pathLst>
                <a:path h="822960" w="4663440">
                  <a:moveTo>
                    <a:pt x="0" y="0"/>
                  </a:moveTo>
                  <a:lnTo>
                    <a:pt x="4663440" y="0"/>
                  </a:lnTo>
                  <a:lnTo>
                    <a:pt x="4663440" y="822960"/>
                  </a:lnTo>
                  <a:lnTo>
                    <a:pt x="0" y="82296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0" t="-60415" r="0" b="-60415"/>
              </a:stretch>
            </a:blipFill>
          </p:spPr>
        </p:sp>
        <p:sp>
          <p:nvSpPr>
            <p:cNvPr name="TextBox 21" id="21"/>
            <p:cNvSpPr txBox="true"/>
            <p:nvPr/>
          </p:nvSpPr>
          <p:spPr>
            <a:xfrm>
              <a:off x="0" y="-47625"/>
              <a:ext cx="4663440" cy="87058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520"/>
                </a:lnSpc>
              </a:pPr>
              <a:r>
                <a:rPr lang="en-US" sz="2100" i="true">
                  <a:solidFill>
                    <a:srgbClr val="4A6B5C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Vyksta šiuo metu.</a:t>
              </a:r>
            </a:p>
          </p:txBody>
        </p:sp>
      </p:grpSp>
      <p:grpSp>
        <p:nvGrpSpPr>
          <p:cNvPr name="Group 22" id="22"/>
          <p:cNvGrpSpPr/>
          <p:nvPr/>
        </p:nvGrpSpPr>
        <p:grpSpPr>
          <a:xfrm rot="0">
            <a:off x="1693316" y="6436995"/>
            <a:ext cx="2145030" cy="19050"/>
            <a:chOff x="0" y="0"/>
            <a:chExt cx="2860040" cy="2540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12700" y="0"/>
              <a:ext cx="2834640" cy="25400"/>
            </a:xfrm>
            <a:custGeom>
              <a:avLst/>
              <a:gdLst/>
              <a:ahLst/>
              <a:cxnLst/>
              <a:rect r="r" b="b" t="t" l="l"/>
              <a:pathLst>
                <a:path h="25400" w="2834640">
                  <a:moveTo>
                    <a:pt x="0" y="0"/>
                  </a:moveTo>
                  <a:lnTo>
                    <a:pt x="2834640" y="0"/>
                  </a:lnTo>
                  <a:lnTo>
                    <a:pt x="2834640" y="25400"/>
                  </a:lnTo>
                  <a:lnTo>
                    <a:pt x="0" y="25400"/>
                  </a:lnTo>
                  <a:close/>
                </a:path>
              </a:pathLst>
            </a:custGeom>
            <a:solidFill>
              <a:srgbClr val="95C2A8"/>
            </a:solidFill>
          </p:spPr>
        </p:sp>
      </p:grpSp>
      <p:grpSp>
        <p:nvGrpSpPr>
          <p:cNvPr name="Group 24" id="24"/>
          <p:cNvGrpSpPr/>
          <p:nvPr/>
        </p:nvGrpSpPr>
        <p:grpSpPr>
          <a:xfrm rot="0">
            <a:off x="1154201" y="6720840"/>
            <a:ext cx="3223260" cy="1920240"/>
            <a:chOff x="0" y="0"/>
            <a:chExt cx="4297680" cy="2560320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4297680" cy="2560320"/>
            </a:xfrm>
            <a:custGeom>
              <a:avLst/>
              <a:gdLst/>
              <a:ahLst/>
              <a:cxnLst/>
              <a:rect r="r" b="b" t="t" l="l"/>
              <a:pathLst>
                <a:path h="2560320" w="4297680">
                  <a:moveTo>
                    <a:pt x="0" y="0"/>
                  </a:moveTo>
                  <a:lnTo>
                    <a:pt x="4297680" y="0"/>
                  </a:lnTo>
                  <a:lnTo>
                    <a:pt x="4297680" y="2560320"/>
                  </a:lnTo>
                  <a:lnTo>
                    <a:pt x="0" y="256032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26436" t="0" r="-26436" b="0"/>
              </a:stretch>
            </a:blipFill>
          </p:spPr>
        </p:sp>
        <p:sp>
          <p:nvSpPr>
            <p:cNvPr name="TextBox 26" id="26"/>
            <p:cNvSpPr txBox="true"/>
            <p:nvPr/>
          </p:nvSpPr>
          <p:spPr>
            <a:xfrm>
              <a:off x="0" y="-38100"/>
              <a:ext cx="4297680" cy="259842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160"/>
                </a:lnSpc>
              </a:pPr>
              <a:r>
                <a:rPr lang="en-US" sz="1800">
                  <a:solidFill>
                    <a:srgbClr val="0B3B2E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Naujiena: aktuali ar skubi informacija. Vakarykštė ar šiandieninė audra yra svarbesnė nei praėjusių metų.</a:t>
              </a:r>
            </a:p>
          </p:txBody>
        </p:sp>
      </p:grpSp>
      <p:grpSp>
        <p:nvGrpSpPr>
          <p:cNvPr name="Group 27" id="27"/>
          <p:cNvGrpSpPr/>
          <p:nvPr/>
        </p:nvGrpSpPr>
        <p:grpSpPr>
          <a:xfrm rot="0">
            <a:off x="4985156" y="2733675"/>
            <a:ext cx="4065270" cy="6191250"/>
            <a:chOff x="0" y="0"/>
            <a:chExt cx="5420360" cy="8255000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12700" y="12700"/>
              <a:ext cx="5394960" cy="8229600"/>
            </a:xfrm>
            <a:custGeom>
              <a:avLst/>
              <a:gdLst/>
              <a:ahLst/>
              <a:cxnLst/>
              <a:rect r="r" b="b" t="t" l="l"/>
              <a:pathLst>
                <a:path h="8229600" w="5394960">
                  <a:moveTo>
                    <a:pt x="0" y="0"/>
                  </a:moveTo>
                  <a:lnTo>
                    <a:pt x="5394960" y="0"/>
                  </a:lnTo>
                  <a:lnTo>
                    <a:pt x="5394960" y="8229600"/>
                  </a:lnTo>
                  <a:lnTo>
                    <a:pt x="0" y="8229600"/>
                  </a:lnTo>
                  <a:close/>
                </a:path>
              </a:pathLst>
            </a:custGeom>
            <a:solidFill>
              <a:srgbClr val="F7F3E3"/>
            </a:solidFill>
          </p:spPr>
        </p:sp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5420360" cy="8255000"/>
            </a:xfrm>
            <a:custGeom>
              <a:avLst/>
              <a:gdLst/>
              <a:ahLst/>
              <a:cxnLst/>
              <a:rect r="r" b="b" t="t" l="l"/>
              <a:pathLst>
                <a:path h="8255000" w="5420360">
                  <a:moveTo>
                    <a:pt x="12700" y="0"/>
                  </a:moveTo>
                  <a:lnTo>
                    <a:pt x="5407660" y="0"/>
                  </a:lnTo>
                  <a:cubicBezTo>
                    <a:pt x="5414645" y="0"/>
                    <a:pt x="5420360" y="5715"/>
                    <a:pt x="5420360" y="12700"/>
                  </a:cubicBezTo>
                  <a:lnTo>
                    <a:pt x="5420360" y="8242300"/>
                  </a:lnTo>
                  <a:cubicBezTo>
                    <a:pt x="5420360" y="8249285"/>
                    <a:pt x="5414645" y="8255000"/>
                    <a:pt x="5407660" y="8255000"/>
                  </a:cubicBezTo>
                  <a:lnTo>
                    <a:pt x="12700" y="8255000"/>
                  </a:lnTo>
                  <a:cubicBezTo>
                    <a:pt x="5715" y="8255000"/>
                    <a:pt x="0" y="8249285"/>
                    <a:pt x="0" y="8242300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8242300"/>
                  </a:lnTo>
                  <a:lnTo>
                    <a:pt x="12700" y="8242300"/>
                  </a:lnTo>
                  <a:lnTo>
                    <a:pt x="12700" y="8229600"/>
                  </a:lnTo>
                  <a:lnTo>
                    <a:pt x="5407660" y="8229600"/>
                  </a:lnTo>
                  <a:lnTo>
                    <a:pt x="5407660" y="8242300"/>
                  </a:lnTo>
                  <a:lnTo>
                    <a:pt x="5394960" y="8242300"/>
                  </a:lnTo>
                  <a:lnTo>
                    <a:pt x="5394960" y="12700"/>
                  </a:lnTo>
                  <a:lnTo>
                    <a:pt x="5407660" y="12700"/>
                  </a:lnTo>
                  <a:lnTo>
                    <a:pt x="5407660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F7F3E3"/>
            </a:solidFill>
          </p:spPr>
        </p:sp>
      </p:grpSp>
      <p:grpSp>
        <p:nvGrpSpPr>
          <p:cNvPr name="Group 30" id="30"/>
          <p:cNvGrpSpPr/>
          <p:nvPr/>
        </p:nvGrpSpPr>
        <p:grpSpPr>
          <a:xfrm rot="0">
            <a:off x="4985156" y="2733675"/>
            <a:ext cx="4065270" cy="183642"/>
            <a:chOff x="0" y="0"/>
            <a:chExt cx="5420360" cy="244856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12700" y="12700"/>
              <a:ext cx="5394960" cy="219456"/>
            </a:xfrm>
            <a:custGeom>
              <a:avLst/>
              <a:gdLst/>
              <a:ahLst/>
              <a:cxnLst/>
              <a:rect r="r" b="b" t="t" l="l"/>
              <a:pathLst>
                <a:path h="219456" w="5394960">
                  <a:moveTo>
                    <a:pt x="0" y="0"/>
                  </a:moveTo>
                  <a:lnTo>
                    <a:pt x="5394960" y="0"/>
                  </a:lnTo>
                  <a:lnTo>
                    <a:pt x="5394960" y="219456"/>
                  </a:lnTo>
                  <a:lnTo>
                    <a:pt x="0" y="219456"/>
                  </a:lnTo>
                  <a:close/>
                </a:path>
              </a:pathLst>
            </a:custGeom>
            <a:solidFill>
              <a:srgbClr val="C44536"/>
            </a:solidFill>
          </p:spPr>
        </p:sp>
        <p:sp>
          <p:nvSpPr>
            <p:cNvPr name="Freeform 32" id="32"/>
            <p:cNvSpPr/>
            <p:nvPr/>
          </p:nvSpPr>
          <p:spPr>
            <a:xfrm flipH="false" flipV="false" rot="0">
              <a:off x="0" y="0"/>
              <a:ext cx="5420360" cy="244856"/>
            </a:xfrm>
            <a:custGeom>
              <a:avLst/>
              <a:gdLst/>
              <a:ahLst/>
              <a:cxnLst/>
              <a:rect r="r" b="b" t="t" l="l"/>
              <a:pathLst>
                <a:path h="244856" w="5420360">
                  <a:moveTo>
                    <a:pt x="12700" y="0"/>
                  </a:moveTo>
                  <a:lnTo>
                    <a:pt x="5407660" y="0"/>
                  </a:lnTo>
                  <a:cubicBezTo>
                    <a:pt x="5414645" y="0"/>
                    <a:pt x="5420360" y="5715"/>
                    <a:pt x="5420360" y="12700"/>
                  </a:cubicBezTo>
                  <a:lnTo>
                    <a:pt x="5420360" y="232156"/>
                  </a:lnTo>
                  <a:cubicBezTo>
                    <a:pt x="5420360" y="239141"/>
                    <a:pt x="5414645" y="244856"/>
                    <a:pt x="5407660" y="244856"/>
                  </a:cubicBezTo>
                  <a:lnTo>
                    <a:pt x="12700" y="244856"/>
                  </a:lnTo>
                  <a:cubicBezTo>
                    <a:pt x="5715" y="244856"/>
                    <a:pt x="0" y="239141"/>
                    <a:pt x="0" y="232156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232156"/>
                  </a:lnTo>
                  <a:lnTo>
                    <a:pt x="12700" y="232156"/>
                  </a:lnTo>
                  <a:lnTo>
                    <a:pt x="12700" y="219456"/>
                  </a:lnTo>
                  <a:lnTo>
                    <a:pt x="5407660" y="219456"/>
                  </a:lnTo>
                  <a:lnTo>
                    <a:pt x="5407660" y="232156"/>
                  </a:lnTo>
                  <a:lnTo>
                    <a:pt x="5394960" y="232156"/>
                  </a:lnTo>
                  <a:lnTo>
                    <a:pt x="5394960" y="12700"/>
                  </a:lnTo>
                  <a:lnTo>
                    <a:pt x="5407660" y="12700"/>
                  </a:lnTo>
                  <a:lnTo>
                    <a:pt x="5407660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C44536"/>
            </a:solidFill>
          </p:spPr>
        </p:sp>
      </p:grpSp>
      <p:grpSp>
        <p:nvGrpSpPr>
          <p:cNvPr name="Group 33" id="33"/>
          <p:cNvGrpSpPr/>
          <p:nvPr/>
        </p:nvGrpSpPr>
        <p:grpSpPr>
          <a:xfrm rot="0">
            <a:off x="6400571" y="3429000"/>
            <a:ext cx="1234440" cy="1234440"/>
            <a:chOff x="0" y="0"/>
            <a:chExt cx="1645920" cy="1645920"/>
          </a:xfrm>
        </p:grpSpPr>
        <p:sp>
          <p:nvSpPr>
            <p:cNvPr name="Freeform 34" id="34" descr="preencoded.png"/>
            <p:cNvSpPr/>
            <p:nvPr/>
          </p:nvSpPr>
          <p:spPr>
            <a:xfrm flipH="false" flipV="false" rot="0">
              <a:off x="0" y="0"/>
              <a:ext cx="1645920" cy="1645920"/>
            </a:xfrm>
            <a:custGeom>
              <a:avLst/>
              <a:gdLst/>
              <a:ahLst/>
              <a:cxnLst/>
              <a:rect r="r" b="b" t="t" l="l"/>
              <a:pathLst>
                <a:path h="1645920" w="1645920">
                  <a:moveTo>
                    <a:pt x="0" y="0"/>
                  </a:moveTo>
                  <a:lnTo>
                    <a:pt x="1645920" y="0"/>
                  </a:lnTo>
                  <a:lnTo>
                    <a:pt x="1645920" y="1645920"/>
                  </a:lnTo>
                  <a:lnTo>
                    <a:pt x="0" y="16459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0" b="0"/>
              </a:stretch>
            </a:blipFill>
          </p:spPr>
        </p:sp>
      </p:grpSp>
      <p:grpSp>
        <p:nvGrpSpPr>
          <p:cNvPr name="Group 35" id="35"/>
          <p:cNvGrpSpPr/>
          <p:nvPr/>
        </p:nvGrpSpPr>
        <p:grpSpPr>
          <a:xfrm rot="0">
            <a:off x="5131841" y="4800600"/>
            <a:ext cx="3771900" cy="685800"/>
            <a:chOff x="0" y="0"/>
            <a:chExt cx="5029200" cy="914400"/>
          </a:xfrm>
        </p:grpSpPr>
        <p:sp>
          <p:nvSpPr>
            <p:cNvPr name="Freeform 36" id="36"/>
            <p:cNvSpPr/>
            <p:nvPr/>
          </p:nvSpPr>
          <p:spPr>
            <a:xfrm flipH="false" flipV="false" rot="0">
              <a:off x="0" y="0"/>
              <a:ext cx="5029200" cy="914400"/>
            </a:xfrm>
            <a:custGeom>
              <a:avLst/>
              <a:gdLst/>
              <a:ahLst/>
              <a:cxnLst/>
              <a:rect r="r" b="b" t="t" l="l"/>
              <a:pathLst>
                <a:path h="914400" w="5029200">
                  <a:moveTo>
                    <a:pt x="0" y="0"/>
                  </a:moveTo>
                  <a:lnTo>
                    <a:pt x="5029200" y="0"/>
                  </a:lnTo>
                  <a:lnTo>
                    <a:pt x="5029200" y="914400"/>
                  </a:lnTo>
                  <a:lnTo>
                    <a:pt x="0" y="91440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0" t="-57167" r="0" b="-57167"/>
              </a:stretch>
            </a:blipFill>
          </p:spPr>
        </p:sp>
        <p:sp>
          <p:nvSpPr>
            <p:cNvPr name="TextBox 37" id="37"/>
            <p:cNvSpPr txBox="true"/>
            <p:nvPr/>
          </p:nvSpPr>
          <p:spPr>
            <a:xfrm>
              <a:off x="0" y="-19050"/>
              <a:ext cx="5029200" cy="93345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3240"/>
                </a:lnSpc>
              </a:pPr>
              <a:r>
                <a:rPr lang="en-US" b="true" sz="2700" spc="150">
                  <a:solidFill>
                    <a:srgbClr val="0B3B2E"/>
                  </a:solidFill>
                  <a:latin typeface="Georgia Bold"/>
                  <a:ea typeface="Georgia Bold"/>
                  <a:cs typeface="Georgia Bold"/>
                  <a:sym typeface="Georgia Bold"/>
                </a:rPr>
                <a:t>SVARBI</a:t>
              </a:r>
            </a:p>
          </p:txBody>
        </p:sp>
      </p:grpSp>
      <p:grpSp>
        <p:nvGrpSpPr>
          <p:cNvPr name="Group 38" id="38"/>
          <p:cNvGrpSpPr/>
          <p:nvPr/>
        </p:nvGrpSpPr>
        <p:grpSpPr>
          <a:xfrm rot="0">
            <a:off x="5269001" y="5554980"/>
            <a:ext cx="3497580" cy="617220"/>
            <a:chOff x="0" y="0"/>
            <a:chExt cx="4663440" cy="822960"/>
          </a:xfrm>
        </p:grpSpPr>
        <p:sp>
          <p:nvSpPr>
            <p:cNvPr name="Freeform 39" id="39"/>
            <p:cNvSpPr/>
            <p:nvPr/>
          </p:nvSpPr>
          <p:spPr>
            <a:xfrm flipH="false" flipV="false" rot="0">
              <a:off x="0" y="0"/>
              <a:ext cx="4663440" cy="822960"/>
            </a:xfrm>
            <a:custGeom>
              <a:avLst/>
              <a:gdLst/>
              <a:ahLst/>
              <a:cxnLst/>
              <a:rect r="r" b="b" t="t" l="l"/>
              <a:pathLst>
                <a:path h="822960" w="4663440">
                  <a:moveTo>
                    <a:pt x="0" y="0"/>
                  </a:moveTo>
                  <a:lnTo>
                    <a:pt x="4663440" y="0"/>
                  </a:lnTo>
                  <a:lnTo>
                    <a:pt x="4663440" y="822960"/>
                  </a:lnTo>
                  <a:lnTo>
                    <a:pt x="0" y="82296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0" t="-60415" r="0" b="-60415"/>
              </a:stretch>
            </a:blipFill>
          </p:spPr>
        </p:sp>
        <p:sp>
          <p:nvSpPr>
            <p:cNvPr name="TextBox 40" id="40"/>
            <p:cNvSpPr txBox="true"/>
            <p:nvPr/>
          </p:nvSpPr>
          <p:spPr>
            <a:xfrm>
              <a:off x="0" y="-47625"/>
              <a:ext cx="4663440" cy="87058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520"/>
                </a:lnSpc>
              </a:pPr>
              <a:r>
                <a:rPr lang="en-US" sz="2100" i="true">
                  <a:solidFill>
                    <a:srgbClr val="4A6B5C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Paveikia žmonių gyvenimus.</a:t>
              </a:r>
            </a:p>
          </p:txBody>
        </p:sp>
      </p:grpSp>
      <p:grpSp>
        <p:nvGrpSpPr>
          <p:cNvPr name="Group 41" id="41"/>
          <p:cNvGrpSpPr/>
          <p:nvPr/>
        </p:nvGrpSpPr>
        <p:grpSpPr>
          <a:xfrm rot="0">
            <a:off x="5945276" y="6436995"/>
            <a:ext cx="2145030" cy="19050"/>
            <a:chOff x="0" y="0"/>
            <a:chExt cx="2860040" cy="25400"/>
          </a:xfrm>
        </p:grpSpPr>
        <p:sp>
          <p:nvSpPr>
            <p:cNvPr name="Freeform 42" id="42"/>
            <p:cNvSpPr/>
            <p:nvPr/>
          </p:nvSpPr>
          <p:spPr>
            <a:xfrm flipH="false" flipV="false" rot="0">
              <a:off x="12700" y="0"/>
              <a:ext cx="2834640" cy="25400"/>
            </a:xfrm>
            <a:custGeom>
              <a:avLst/>
              <a:gdLst/>
              <a:ahLst/>
              <a:cxnLst/>
              <a:rect r="r" b="b" t="t" l="l"/>
              <a:pathLst>
                <a:path h="25400" w="2834640">
                  <a:moveTo>
                    <a:pt x="0" y="0"/>
                  </a:moveTo>
                  <a:lnTo>
                    <a:pt x="2834640" y="0"/>
                  </a:lnTo>
                  <a:lnTo>
                    <a:pt x="2834640" y="25400"/>
                  </a:lnTo>
                  <a:lnTo>
                    <a:pt x="0" y="25400"/>
                  </a:lnTo>
                  <a:close/>
                </a:path>
              </a:pathLst>
            </a:custGeom>
            <a:solidFill>
              <a:srgbClr val="95C2A8"/>
            </a:solidFill>
          </p:spPr>
        </p:sp>
      </p:grpSp>
      <p:grpSp>
        <p:nvGrpSpPr>
          <p:cNvPr name="Group 43" id="43"/>
          <p:cNvGrpSpPr/>
          <p:nvPr/>
        </p:nvGrpSpPr>
        <p:grpSpPr>
          <a:xfrm rot="0">
            <a:off x="5406161" y="6720840"/>
            <a:ext cx="3223260" cy="1920240"/>
            <a:chOff x="0" y="0"/>
            <a:chExt cx="4297680" cy="2560320"/>
          </a:xfrm>
        </p:grpSpPr>
        <p:sp>
          <p:nvSpPr>
            <p:cNvPr name="Freeform 44" id="44"/>
            <p:cNvSpPr/>
            <p:nvPr/>
          </p:nvSpPr>
          <p:spPr>
            <a:xfrm flipH="false" flipV="false" rot="0">
              <a:off x="0" y="0"/>
              <a:ext cx="4297680" cy="2560320"/>
            </a:xfrm>
            <a:custGeom>
              <a:avLst/>
              <a:gdLst/>
              <a:ahLst/>
              <a:cxnLst/>
              <a:rect r="r" b="b" t="t" l="l"/>
              <a:pathLst>
                <a:path h="2560320" w="4297680">
                  <a:moveTo>
                    <a:pt x="0" y="0"/>
                  </a:moveTo>
                  <a:lnTo>
                    <a:pt x="4297680" y="0"/>
                  </a:lnTo>
                  <a:lnTo>
                    <a:pt x="4297680" y="2560320"/>
                  </a:lnTo>
                  <a:lnTo>
                    <a:pt x="0" y="256032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26436" t="0" r="-26436" b="0"/>
              </a:stretch>
            </a:blipFill>
          </p:spPr>
        </p:sp>
        <p:sp>
          <p:nvSpPr>
            <p:cNvPr name="TextBox 45" id="45"/>
            <p:cNvSpPr txBox="true"/>
            <p:nvPr/>
          </p:nvSpPr>
          <p:spPr>
            <a:xfrm>
              <a:off x="0" y="-38100"/>
              <a:ext cx="4297680" cy="259842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160"/>
                </a:lnSpc>
              </a:pPr>
              <a:r>
                <a:rPr lang="en-US" sz="1800">
                  <a:solidFill>
                    <a:srgbClr val="0B3B2E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Sprendimai (politiniai, ekonominiai), saugumas, pinigai, teisės – viskas, kas keičia mūsų kasdienybę.</a:t>
              </a:r>
            </a:p>
          </p:txBody>
        </p:sp>
      </p:grpSp>
      <p:grpSp>
        <p:nvGrpSpPr>
          <p:cNvPr name="Group 46" id="46"/>
          <p:cNvGrpSpPr/>
          <p:nvPr/>
        </p:nvGrpSpPr>
        <p:grpSpPr>
          <a:xfrm rot="0">
            <a:off x="9237116" y="2733675"/>
            <a:ext cx="4065270" cy="6191250"/>
            <a:chOff x="0" y="0"/>
            <a:chExt cx="5420360" cy="8255000"/>
          </a:xfrm>
        </p:grpSpPr>
        <p:sp>
          <p:nvSpPr>
            <p:cNvPr name="Freeform 47" id="47"/>
            <p:cNvSpPr/>
            <p:nvPr/>
          </p:nvSpPr>
          <p:spPr>
            <a:xfrm flipH="false" flipV="false" rot="0">
              <a:off x="12700" y="12700"/>
              <a:ext cx="5394960" cy="8229600"/>
            </a:xfrm>
            <a:custGeom>
              <a:avLst/>
              <a:gdLst/>
              <a:ahLst/>
              <a:cxnLst/>
              <a:rect r="r" b="b" t="t" l="l"/>
              <a:pathLst>
                <a:path h="8229600" w="5394960">
                  <a:moveTo>
                    <a:pt x="0" y="0"/>
                  </a:moveTo>
                  <a:lnTo>
                    <a:pt x="5394960" y="0"/>
                  </a:lnTo>
                  <a:lnTo>
                    <a:pt x="5394960" y="8229600"/>
                  </a:lnTo>
                  <a:lnTo>
                    <a:pt x="0" y="8229600"/>
                  </a:lnTo>
                  <a:close/>
                </a:path>
              </a:pathLst>
            </a:custGeom>
            <a:solidFill>
              <a:srgbClr val="F7F3E3"/>
            </a:solidFill>
          </p:spPr>
        </p:sp>
        <p:sp>
          <p:nvSpPr>
            <p:cNvPr name="Freeform 48" id="48"/>
            <p:cNvSpPr/>
            <p:nvPr/>
          </p:nvSpPr>
          <p:spPr>
            <a:xfrm flipH="false" flipV="false" rot="0">
              <a:off x="0" y="0"/>
              <a:ext cx="5420360" cy="8255000"/>
            </a:xfrm>
            <a:custGeom>
              <a:avLst/>
              <a:gdLst/>
              <a:ahLst/>
              <a:cxnLst/>
              <a:rect r="r" b="b" t="t" l="l"/>
              <a:pathLst>
                <a:path h="8255000" w="5420360">
                  <a:moveTo>
                    <a:pt x="12700" y="0"/>
                  </a:moveTo>
                  <a:lnTo>
                    <a:pt x="5407660" y="0"/>
                  </a:lnTo>
                  <a:cubicBezTo>
                    <a:pt x="5414645" y="0"/>
                    <a:pt x="5420360" y="5715"/>
                    <a:pt x="5420360" y="12700"/>
                  </a:cubicBezTo>
                  <a:lnTo>
                    <a:pt x="5420360" y="8242300"/>
                  </a:lnTo>
                  <a:cubicBezTo>
                    <a:pt x="5420360" y="8249285"/>
                    <a:pt x="5414645" y="8255000"/>
                    <a:pt x="5407660" y="8255000"/>
                  </a:cubicBezTo>
                  <a:lnTo>
                    <a:pt x="12700" y="8255000"/>
                  </a:lnTo>
                  <a:cubicBezTo>
                    <a:pt x="5715" y="8255000"/>
                    <a:pt x="0" y="8249285"/>
                    <a:pt x="0" y="8242300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8242300"/>
                  </a:lnTo>
                  <a:lnTo>
                    <a:pt x="12700" y="8242300"/>
                  </a:lnTo>
                  <a:lnTo>
                    <a:pt x="12700" y="8229600"/>
                  </a:lnTo>
                  <a:lnTo>
                    <a:pt x="5407660" y="8229600"/>
                  </a:lnTo>
                  <a:lnTo>
                    <a:pt x="5407660" y="8242300"/>
                  </a:lnTo>
                  <a:lnTo>
                    <a:pt x="5394960" y="8242300"/>
                  </a:lnTo>
                  <a:lnTo>
                    <a:pt x="5394960" y="12700"/>
                  </a:lnTo>
                  <a:lnTo>
                    <a:pt x="5407660" y="12700"/>
                  </a:lnTo>
                  <a:lnTo>
                    <a:pt x="5407660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F7F3E3"/>
            </a:solidFill>
          </p:spPr>
        </p:sp>
      </p:grpSp>
      <p:grpSp>
        <p:nvGrpSpPr>
          <p:cNvPr name="Group 49" id="49"/>
          <p:cNvGrpSpPr/>
          <p:nvPr/>
        </p:nvGrpSpPr>
        <p:grpSpPr>
          <a:xfrm rot="0">
            <a:off x="9237116" y="2733675"/>
            <a:ext cx="4065270" cy="183642"/>
            <a:chOff x="0" y="0"/>
            <a:chExt cx="5420360" cy="244856"/>
          </a:xfrm>
        </p:grpSpPr>
        <p:sp>
          <p:nvSpPr>
            <p:cNvPr name="Freeform 50" id="50"/>
            <p:cNvSpPr/>
            <p:nvPr/>
          </p:nvSpPr>
          <p:spPr>
            <a:xfrm flipH="false" flipV="false" rot="0">
              <a:off x="12700" y="12700"/>
              <a:ext cx="5394960" cy="219456"/>
            </a:xfrm>
            <a:custGeom>
              <a:avLst/>
              <a:gdLst/>
              <a:ahLst/>
              <a:cxnLst/>
              <a:rect r="r" b="b" t="t" l="l"/>
              <a:pathLst>
                <a:path h="219456" w="5394960">
                  <a:moveTo>
                    <a:pt x="0" y="0"/>
                  </a:moveTo>
                  <a:lnTo>
                    <a:pt x="5394960" y="0"/>
                  </a:lnTo>
                  <a:lnTo>
                    <a:pt x="5394960" y="219456"/>
                  </a:lnTo>
                  <a:lnTo>
                    <a:pt x="0" y="219456"/>
                  </a:lnTo>
                  <a:close/>
                </a:path>
              </a:pathLst>
            </a:custGeom>
            <a:solidFill>
              <a:srgbClr val="E5B941"/>
            </a:solidFill>
          </p:spPr>
        </p:sp>
        <p:sp>
          <p:nvSpPr>
            <p:cNvPr name="Freeform 51" id="51"/>
            <p:cNvSpPr/>
            <p:nvPr/>
          </p:nvSpPr>
          <p:spPr>
            <a:xfrm flipH="false" flipV="false" rot="0">
              <a:off x="0" y="0"/>
              <a:ext cx="5420360" cy="244856"/>
            </a:xfrm>
            <a:custGeom>
              <a:avLst/>
              <a:gdLst/>
              <a:ahLst/>
              <a:cxnLst/>
              <a:rect r="r" b="b" t="t" l="l"/>
              <a:pathLst>
                <a:path h="244856" w="5420360">
                  <a:moveTo>
                    <a:pt x="12700" y="0"/>
                  </a:moveTo>
                  <a:lnTo>
                    <a:pt x="5407660" y="0"/>
                  </a:lnTo>
                  <a:cubicBezTo>
                    <a:pt x="5414645" y="0"/>
                    <a:pt x="5420360" y="5715"/>
                    <a:pt x="5420360" y="12700"/>
                  </a:cubicBezTo>
                  <a:lnTo>
                    <a:pt x="5420360" y="232156"/>
                  </a:lnTo>
                  <a:cubicBezTo>
                    <a:pt x="5420360" y="239141"/>
                    <a:pt x="5414645" y="244856"/>
                    <a:pt x="5407660" y="244856"/>
                  </a:cubicBezTo>
                  <a:lnTo>
                    <a:pt x="12700" y="244856"/>
                  </a:lnTo>
                  <a:cubicBezTo>
                    <a:pt x="5715" y="244856"/>
                    <a:pt x="0" y="239141"/>
                    <a:pt x="0" y="232156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232156"/>
                  </a:lnTo>
                  <a:lnTo>
                    <a:pt x="12700" y="232156"/>
                  </a:lnTo>
                  <a:lnTo>
                    <a:pt x="12700" y="219456"/>
                  </a:lnTo>
                  <a:lnTo>
                    <a:pt x="5407660" y="219456"/>
                  </a:lnTo>
                  <a:lnTo>
                    <a:pt x="5407660" y="232156"/>
                  </a:lnTo>
                  <a:lnTo>
                    <a:pt x="5394960" y="232156"/>
                  </a:lnTo>
                  <a:lnTo>
                    <a:pt x="5394960" y="12700"/>
                  </a:lnTo>
                  <a:lnTo>
                    <a:pt x="5407660" y="12700"/>
                  </a:lnTo>
                  <a:lnTo>
                    <a:pt x="5407660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E5B941"/>
            </a:solidFill>
          </p:spPr>
        </p:sp>
      </p:grpSp>
      <p:grpSp>
        <p:nvGrpSpPr>
          <p:cNvPr name="Group 52" id="52"/>
          <p:cNvGrpSpPr/>
          <p:nvPr/>
        </p:nvGrpSpPr>
        <p:grpSpPr>
          <a:xfrm rot="0">
            <a:off x="10652531" y="3429000"/>
            <a:ext cx="1234440" cy="1234440"/>
            <a:chOff x="0" y="0"/>
            <a:chExt cx="1645920" cy="1645920"/>
          </a:xfrm>
        </p:grpSpPr>
        <p:sp>
          <p:nvSpPr>
            <p:cNvPr name="Freeform 53" id="53" descr="preencoded.png"/>
            <p:cNvSpPr/>
            <p:nvPr/>
          </p:nvSpPr>
          <p:spPr>
            <a:xfrm flipH="false" flipV="false" rot="0">
              <a:off x="0" y="0"/>
              <a:ext cx="1645920" cy="1645920"/>
            </a:xfrm>
            <a:custGeom>
              <a:avLst/>
              <a:gdLst/>
              <a:ahLst/>
              <a:cxnLst/>
              <a:rect r="r" b="b" t="t" l="l"/>
              <a:pathLst>
                <a:path h="1645920" w="1645920">
                  <a:moveTo>
                    <a:pt x="0" y="0"/>
                  </a:moveTo>
                  <a:lnTo>
                    <a:pt x="1645920" y="0"/>
                  </a:lnTo>
                  <a:lnTo>
                    <a:pt x="1645920" y="1645920"/>
                  </a:lnTo>
                  <a:lnTo>
                    <a:pt x="0" y="16459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0" r="0" b="0"/>
              </a:stretch>
            </a:blipFill>
          </p:spPr>
        </p:sp>
      </p:grpSp>
      <p:grpSp>
        <p:nvGrpSpPr>
          <p:cNvPr name="Group 54" id="54"/>
          <p:cNvGrpSpPr/>
          <p:nvPr/>
        </p:nvGrpSpPr>
        <p:grpSpPr>
          <a:xfrm rot="0">
            <a:off x="9383801" y="4800600"/>
            <a:ext cx="3771900" cy="685800"/>
            <a:chOff x="0" y="0"/>
            <a:chExt cx="5029200" cy="914400"/>
          </a:xfrm>
        </p:grpSpPr>
        <p:sp>
          <p:nvSpPr>
            <p:cNvPr name="Freeform 55" id="55"/>
            <p:cNvSpPr/>
            <p:nvPr/>
          </p:nvSpPr>
          <p:spPr>
            <a:xfrm flipH="false" flipV="false" rot="0">
              <a:off x="0" y="0"/>
              <a:ext cx="5029200" cy="914400"/>
            </a:xfrm>
            <a:custGeom>
              <a:avLst/>
              <a:gdLst/>
              <a:ahLst/>
              <a:cxnLst/>
              <a:rect r="r" b="b" t="t" l="l"/>
              <a:pathLst>
                <a:path h="914400" w="5029200">
                  <a:moveTo>
                    <a:pt x="0" y="0"/>
                  </a:moveTo>
                  <a:lnTo>
                    <a:pt x="5029200" y="0"/>
                  </a:lnTo>
                  <a:lnTo>
                    <a:pt x="5029200" y="914400"/>
                  </a:lnTo>
                  <a:lnTo>
                    <a:pt x="0" y="91440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0" t="-57167" r="0" b="-57167"/>
              </a:stretch>
            </a:blipFill>
          </p:spPr>
        </p:sp>
        <p:sp>
          <p:nvSpPr>
            <p:cNvPr name="TextBox 56" id="56"/>
            <p:cNvSpPr txBox="true"/>
            <p:nvPr/>
          </p:nvSpPr>
          <p:spPr>
            <a:xfrm>
              <a:off x="0" y="-19050"/>
              <a:ext cx="5029200" cy="93345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3240"/>
                </a:lnSpc>
              </a:pPr>
              <a:r>
                <a:rPr lang="en-US" b="true" sz="2700" spc="150">
                  <a:solidFill>
                    <a:srgbClr val="0B3B2E"/>
                  </a:solidFill>
                  <a:latin typeface="Georgia Bold"/>
                  <a:ea typeface="Georgia Bold"/>
                  <a:cs typeface="Georgia Bold"/>
                  <a:sym typeface="Georgia Bold"/>
                </a:rPr>
                <a:t>ĮDOMI</a:t>
              </a:r>
            </a:p>
          </p:txBody>
        </p:sp>
      </p:grpSp>
      <p:grpSp>
        <p:nvGrpSpPr>
          <p:cNvPr name="Group 57" id="57"/>
          <p:cNvGrpSpPr/>
          <p:nvPr/>
        </p:nvGrpSpPr>
        <p:grpSpPr>
          <a:xfrm rot="0">
            <a:off x="9520961" y="5554980"/>
            <a:ext cx="3497580" cy="617220"/>
            <a:chOff x="0" y="0"/>
            <a:chExt cx="4663440" cy="822960"/>
          </a:xfrm>
        </p:grpSpPr>
        <p:sp>
          <p:nvSpPr>
            <p:cNvPr name="Freeform 58" id="58"/>
            <p:cNvSpPr/>
            <p:nvPr/>
          </p:nvSpPr>
          <p:spPr>
            <a:xfrm flipH="false" flipV="false" rot="0">
              <a:off x="0" y="0"/>
              <a:ext cx="4663440" cy="822960"/>
            </a:xfrm>
            <a:custGeom>
              <a:avLst/>
              <a:gdLst/>
              <a:ahLst/>
              <a:cxnLst/>
              <a:rect r="r" b="b" t="t" l="l"/>
              <a:pathLst>
                <a:path h="822960" w="4663440">
                  <a:moveTo>
                    <a:pt x="0" y="0"/>
                  </a:moveTo>
                  <a:lnTo>
                    <a:pt x="4663440" y="0"/>
                  </a:lnTo>
                  <a:lnTo>
                    <a:pt x="4663440" y="822960"/>
                  </a:lnTo>
                  <a:lnTo>
                    <a:pt x="0" y="82296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0" t="-60415" r="0" b="-60415"/>
              </a:stretch>
            </a:blipFill>
          </p:spPr>
        </p:sp>
        <p:sp>
          <p:nvSpPr>
            <p:cNvPr name="TextBox 59" id="59"/>
            <p:cNvSpPr txBox="true"/>
            <p:nvPr/>
          </p:nvSpPr>
          <p:spPr>
            <a:xfrm>
              <a:off x="0" y="-47625"/>
              <a:ext cx="4663440" cy="87058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520"/>
                </a:lnSpc>
              </a:pPr>
              <a:r>
                <a:rPr lang="en-US" sz="2100" i="true">
                  <a:solidFill>
                    <a:srgbClr val="4A6B5C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Nustebina ar sujaudina.</a:t>
              </a:r>
            </a:p>
          </p:txBody>
        </p:sp>
      </p:grpSp>
      <p:grpSp>
        <p:nvGrpSpPr>
          <p:cNvPr name="Group 60" id="60"/>
          <p:cNvGrpSpPr/>
          <p:nvPr/>
        </p:nvGrpSpPr>
        <p:grpSpPr>
          <a:xfrm rot="0">
            <a:off x="10197236" y="6436995"/>
            <a:ext cx="2145030" cy="19050"/>
            <a:chOff x="0" y="0"/>
            <a:chExt cx="2860040" cy="25400"/>
          </a:xfrm>
        </p:grpSpPr>
        <p:sp>
          <p:nvSpPr>
            <p:cNvPr name="Freeform 61" id="61"/>
            <p:cNvSpPr/>
            <p:nvPr/>
          </p:nvSpPr>
          <p:spPr>
            <a:xfrm flipH="false" flipV="false" rot="0">
              <a:off x="12700" y="0"/>
              <a:ext cx="2834640" cy="25400"/>
            </a:xfrm>
            <a:custGeom>
              <a:avLst/>
              <a:gdLst/>
              <a:ahLst/>
              <a:cxnLst/>
              <a:rect r="r" b="b" t="t" l="l"/>
              <a:pathLst>
                <a:path h="25400" w="2834640">
                  <a:moveTo>
                    <a:pt x="0" y="0"/>
                  </a:moveTo>
                  <a:lnTo>
                    <a:pt x="2834640" y="0"/>
                  </a:lnTo>
                  <a:lnTo>
                    <a:pt x="2834640" y="25400"/>
                  </a:lnTo>
                  <a:lnTo>
                    <a:pt x="0" y="25400"/>
                  </a:lnTo>
                  <a:close/>
                </a:path>
              </a:pathLst>
            </a:custGeom>
            <a:solidFill>
              <a:srgbClr val="95C2A8"/>
            </a:solidFill>
          </p:spPr>
        </p:sp>
      </p:grpSp>
      <p:grpSp>
        <p:nvGrpSpPr>
          <p:cNvPr name="Group 62" id="62"/>
          <p:cNvGrpSpPr/>
          <p:nvPr/>
        </p:nvGrpSpPr>
        <p:grpSpPr>
          <a:xfrm rot="0">
            <a:off x="9658121" y="6720840"/>
            <a:ext cx="3223260" cy="1920240"/>
            <a:chOff x="0" y="0"/>
            <a:chExt cx="4297680" cy="2560320"/>
          </a:xfrm>
        </p:grpSpPr>
        <p:sp>
          <p:nvSpPr>
            <p:cNvPr name="Freeform 63" id="63"/>
            <p:cNvSpPr/>
            <p:nvPr/>
          </p:nvSpPr>
          <p:spPr>
            <a:xfrm flipH="false" flipV="false" rot="0">
              <a:off x="0" y="0"/>
              <a:ext cx="4297680" cy="2560320"/>
            </a:xfrm>
            <a:custGeom>
              <a:avLst/>
              <a:gdLst/>
              <a:ahLst/>
              <a:cxnLst/>
              <a:rect r="r" b="b" t="t" l="l"/>
              <a:pathLst>
                <a:path h="2560320" w="4297680">
                  <a:moveTo>
                    <a:pt x="0" y="0"/>
                  </a:moveTo>
                  <a:lnTo>
                    <a:pt x="4297680" y="0"/>
                  </a:lnTo>
                  <a:lnTo>
                    <a:pt x="4297680" y="2560320"/>
                  </a:lnTo>
                  <a:lnTo>
                    <a:pt x="0" y="256032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26436" t="0" r="-26436" b="0"/>
              </a:stretch>
            </a:blipFill>
          </p:spPr>
        </p:sp>
        <p:sp>
          <p:nvSpPr>
            <p:cNvPr name="TextBox 64" id="64"/>
            <p:cNvSpPr txBox="true"/>
            <p:nvPr/>
          </p:nvSpPr>
          <p:spPr>
            <a:xfrm>
              <a:off x="0" y="-38100"/>
              <a:ext cx="4297680" cy="259842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160"/>
                </a:lnSpc>
              </a:pPr>
              <a:r>
                <a:rPr lang="en-US" sz="1800">
                  <a:solidFill>
                    <a:srgbClr val="0B3B2E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Netikėta, jaudinanti, žmogiška. Tai, apie ką žmonės nori kalbėti.</a:t>
              </a:r>
            </a:p>
          </p:txBody>
        </p:sp>
      </p:grpSp>
      <p:grpSp>
        <p:nvGrpSpPr>
          <p:cNvPr name="Group 65" id="65"/>
          <p:cNvGrpSpPr/>
          <p:nvPr/>
        </p:nvGrpSpPr>
        <p:grpSpPr>
          <a:xfrm rot="0">
            <a:off x="13489076" y="2733675"/>
            <a:ext cx="4065270" cy="6191250"/>
            <a:chOff x="0" y="0"/>
            <a:chExt cx="5420360" cy="8255000"/>
          </a:xfrm>
        </p:grpSpPr>
        <p:sp>
          <p:nvSpPr>
            <p:cNvPr name="Freeform 66" id="66"/>
            <p:cNvSpPr/>
            <p:nvPr/>
          </p:nvSpPr>
          <p:spPr>
            <a:xfrm flipH="false" flipV="false" rot="0">
              <a:off x="12700" y="12700"/>
              <a:ext cx="5394960" cy="8229600"/>
            </a:xfrm>
            <a:custGeom>
              <a:avLst/>
              <a:gdLst/>
              <a:ahLst/>
              <a:cxnLst/>
              <a:rect r="r" b="b" t="t" l="l"/>
              <a:pathLst>
                <a:path h="8229600" w="5394960">
                  <a:moveTo>
                    <a:pt x="0" y="0"/>
                  </a:moveTo>
                  <a:lnTo>
                    <a:pt x="5394960" y="0"/>
                  </a:lnTo>
                  <a:lnTo>
                    <a:pt x="5394960" y="8229600"/>
                  </a:lnTo>
                  <a:lnTo>
                    <a:pt x="0" y="8229600"/>
                  </a:lnTo>
                  <a:close/>
                </a:path>
              </a:pathLst>
            </a:custGeom>
            <a:solidFill>
              <a:srgbClr val="F7F3E3"/>
            </a:solidFill>
          </p:spPr>
        </p:sp>
        <p:sp>
          <p:nvSpPr>
            <p:cNvPr name="Freeform 67" id="67"/>
            <p:cNvSpPr/>
            <p:nvPr/>
          </p:nvSpPr>
          <p:spPr>
            <a:xfrm flipH="false" flipV="false" rot="0">
              <a:off x="0" y="0"/>
              <a:ext cx="5420360" cy="8255000"/>
            </a:xfrm>
            <a:custGeom>
              <a:avLst/>
              <a:gdLst/>
              <a:ahLst/>
              <a:cxnLst/>
              <a:rect r="r" b="b" t="t" l="l"/>
              <a:pathLst>
                <a:path h="8255000" w="5420360">
                  <a:moveTo>
                    <a:pt x="12700" y="0"/>
                  </a:moveTo>
                  <a:lnTo>
                    <a:pt x="5407660" y="0"/>
                  </a:lnTo>
                  <a:cubicBezTo>
                    <a:pt x="5414645" y="0"/>
                    <a:pt x="5420360" y="5715"/>
                    <a:pt x="5420360" y="12700"/>
                  </a:cubicBezTo>
                  <a:lnTo>
                    <a:pt x="5420360" y="8242300"/>
                  </a:lnTo>
                  <a:cubicBezTo>
                    <a:pt x="5420360" y="8249285"/>
                    <a:pt x="5414645" y="8255000"/>
                    <a:pt x="5407660" y="8255000"/>
                  </a:cubicBezTo>
                  <a:lnTo>
                    <a:pt x="12700" y="8255000"/>
                  </a:lnTo>
                  <a:cubicBezTo>
                    <a:pt x="5715" y="8255000"/>
                    <a:pt x="0" y="8249285"/>
                    <a:pt x="0" y="8242300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8242300"/>
                  </a:lnTo>
                  <a:lnTo>
                    <a:pt x="12700" y="8242300"/>
                  </a:lnTo>
                  <a:lnTo>
                    <a:pt x="12700" y="8229600"/>
                  </a:lnTo>
                  <a:lnTo>
                    <a:pt x="5407660" y="8229600"/>
                  </a:lnTo>
                  <a:lnTo>
                    <a:pt x="5407660" y="8242300"/>
                  </a:lnTo>
                  <a:lnTo>
                    <a:pt x="5394960" y="8242300"/>
                  </a:lnTo>
                  <a:lnTo>
                    <a:pt x="5394960" y="12700"/>
                  </a:lnTo>
                  <a:lnTo>
                    <a:pt x="5407660" y="12700"/>
                  </a:lnTo>
                  <a:lnTo>
                    <a:pt x="5407660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F7F3E3"/>
            </a:solidFill>
          </p:spPr>
        </p:sp>
      </p:grpSp>
      <p:grpSp>
        <p:nvGrpSpPr>
          <p:cNvPr name="Group 68" id="68"/>
          <p:cNvGrpSpPr/>
          <p:nvPr/>
        </p:nvGrpSpPr>
        <p:grpSpPr>
          <a:xfrm rot="0">
            <a:off x="13489076" y="2733675"/>
            <a:ext cx="4065270" cy="183642"/>
            <a:chOff x="0" y="0"/>
            <a:chExt cx="5420360" cy="244856"/>
          </a:xfrm>
        </p:grpSpPr>
        <p:sp>
          <p:nvSpPr>
            <p:cNvPr name="Freeform 69" id="69"/>
            <p:cNvSpPr/>
            <p:nvPr/>
          </p:nvSpPr>
          <p:spPr>
            <a:xfrm flipH="false" flipV="false" rot="0">
              <a:off x="12700" y="12700"/>
              <a:ext cx="5394960" cy="219456"/>
            </a:xfrm>
            <a:custGeom>
              <a:avLst/>
              <a:gdLst/>
              <a:ahLst/>
              <a:cxnLst/>
              <a:rect r="r" b="b" t="t" l="l"/>
              <a:pathLst>
                <a:path h="219456" w="5394960">
                  <a:moveTo>
                    <a:pt x="0" y="0"/>
                  </a:moveTo>
                  <a:lnTo>
                    <a:pt x="5394960" y="0"/>
                  </a:lnTo>
                  <a:lnTo>
                    <a:pt x="5394960" y="219456"/>
                  </a:lnTo>
                  <a:lnTo>
                    <a:pt x="0" y="219456"/>
                  </a:lnTo>
                  <a:close/>
                </a:path>
              </a:pathLst>
            </a:custGeom>
            <a:solidFill>
              <a:srgbClr val="C44536"/>
            </a:solidFill>
          </p:spPr>
        </p:sp>
        <p:sp>
          <p:nvSpPr>
            <p:cNvPr name="Freeform 70" id="70"/>
            <p:cNvSpPr/>
            <p:nvPr/>
          </p:nvSpPr>
          <p:spPr>
            <a:xfrm flipH="false" flipV="false" rot="0">
              <a:off x="0" y="0"/>
              <a:ext cx="5420360" cy="244856"/>
            </a:xfrm>
            <a:custGeom>
              <a:avLst/>
              <a:gdLst/>
              <a:ahLst/>
              <a:cxnLst/>
              <a:rect r="r" b="b" t="t" l="l"/>
              <a:pathLst>
                <a:path h="244856" w="5420360">
                  <a:moveTo>
                    <a:pt x="12700" y="0"/>
                  </a:moveTo>
                  <a:lnTo>
                    <a:pt x="5407660" y="0"/>
                  </a:lnTo>
                  <a:cubicBezTo>
                    <a:pt x="5414645" y="0"/>
                    <a:pt x="5420360" y="5715"/>
                    <a:pt x="5420360" y="12700"/>
                  </a:cubicBezTo>
                  <a:lnTo>
                    <a:pt x="5420360" y="232156"/>
                  </a:lnTo>
                  <a:cubicBezTo>
                    <a:pt x="5420360" y="239141"/>
                    <a:pt x="5414645" y="244856"/>
                    <a:pt x="5407660" y="244856"/>
                  </a:cubicBezTo>
                  <a:lnTo>
                    <a:pt x="12700" y="244856"/>
                  </a:lnTo>
                  <a:cubicBezTo>
                    <a:pt x="5715" y="244856"/>
                    <a:pt x="0" y="239141"/>
                    <a:pt x="0" y="232156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232156"/>
                  </a:lnTo>
                  <a:lnTo>
                    <a:pt x="12700" y="232156"/>
                  </a:lnTo>
                  <a:lnTo>
                    <a:pt x="12700" y="219456"/>
                  </a:lnTo>
                  <a:lnTo>
                    <a:pt x="5407660" y="219456"/>
                  </a:lnTo>
                  <a:lnTo>
                    <a:pt x="5407660" y="232156"/>
                  </a:lnTo>
                  <a:lnTo>
                    <a:pt x="5394960" y="232156"/>
                  </a:lnTo>
                  <a:lnTo>
                    <a:pt x="5394960" y="12700"/>
                  </a:lnTo>
                  <a:lnTo>
                    <a:pt x="5407660" y="12700"/>
                  </a:lnTo>
                  <a:lnTo>
                    <a:pt x="5407660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C44536"/>
            </a:solidFill>
          </p:spPr>
        </p:sp>
      </p:grpSp>
      <p:grpSp>
        <p:nvGrpSpPr>
          <p:cNvPr name="Group 71" id="71"/>
          <p:cNvGrpSpPr/>
          <p:nvPr/>
        </p:nvGrpSpPr>
        <p:grpSpPr>
          <a:xfrm rot="0">
            <a:off x="14904491" y="3429000"/>
            <a:ext cx="1234440" cy="1234440"/>
            <a:chOff x="0" y="0"/>
            <a:chExt cx="1645920" cy="1645920"/>
          </a:xfrm>
        </p:grpSpPr>
        <p:sp>
          <p:nvSpPr>
            <p:cNvPr name="Freeform 72" id="72" descr="preencoded.png"/>
            <p:cNvSpPr/>
            <p:nvPr/>
          </p:nvSpPr>
          <p:spPr>
            <a:xfrm flipH="false" flipV="false" rot="0">
              <a:off x="0" y="0"/>
              <a:ext cx="1645920" cy="1645920"/>
            </a:xfrm>
            <a:custGeom>
              <a:avLst/>
              <a:gdLst/>
              <a:ahLst/>
              <a:cxnLst/>
              <a:rect r="r" b="b" t="t" l="l"/>
              <a:pathLst>
                <a:path h="1645920" w="1645920">
                  <a:moveTo>
                    <a:pt x="0" y="0"/>
                  </a:moveTo>
                  <a:lnTo>
                    <a:pt x="1645920" y="0"/>
                  </a:lnTo>
                  <a:lnTo>
                    <a:pt x="1645920" y="1645920"/>
                  </a:lnTo>
                  <a:lnTo>
                    <a:pt x="0" y="16459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0" t="0" r="0" b="0"/>
              </a:stretch>
            </a:blipFill>
          </p:spPr>
        </p:sp>
      </p:grpSp>
      <p:grpSp>
        <p:nvGrpSpPr>
          <p:cNvPr name="Group 73" id="73"/>
          <p:cNvGrpSpPr/>
          <p:nvPr/>
        </p:nvGrpSpPr>
        <p:grpSpPr>
          <a:xfrm rot="0">
            <a:off x="13635761" y="4800600"/>
            <a:ext cx="3771900" cy="685800"/>
            <a:chOff x="0" y="0"/>
            <a:chExt cx="5029200" cy="914400"/>
          </a:xfrm>
        </p:grpSpPr>
        <p:sp>
          <p:nvSpPr>
            <p:cNvPr name="Freeform 74" id="74"/>
            <p:cNvSpPr/>
            <p:nvPr/>
          </p:nvSpPr>
          <p:spPr>
            <a:xfrm flipH="false" flipV="false" rot="0">
              <a:off x="0" y="0"/>
              <a:ext cx="5029200" cy="914400"/>
            </a:xfrm>
            <a:custGeom>
              <a:avLst/>
              <a:gdLst/>
              <a:ahLst/>
              <a:cxnLst/>
              <a:rect r="r" b="b" t="t" l="l"/>
              <a:pathLst>
                <a:path h="914400" w="5029200">
                  <a:moveTo>
                    <a:pt x="0" y="0"/>
                  </a:moveTo>
                  <a:lnTo>
                    <a:pt x="5029200" y="0"/>
                  </a:lnTo>
                  <a:lnTo>
                    <a:pt x="5029200" y="914400"/>
                  </a:lnTo>
                  <a:lnTo>
                    <a:pt x="0" y="91440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0" t="-57167" r="0" b="-57167"/>
              </a:stretch>
            </a:blipFill>
          </p:spPr>
        </p:sp>
        <p:sp>
          <p:nvSpPr>
            <p:cNvPr name="TextBox 75" id="75"/>
            <p:cNvSpPr txBox="true"/>
            <p:nvPr/>
          </p:nvSpPr>
          <p:spPr>
            <a:xfrm>
              <a:off x="0" y="-19050"/>
              <a:ext cx="5029200" cy="93345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3240"/>
                </a:lnSpc>
              </a:pPr>
              <a:r>
                <a:rPr lang="en-US" b="true" sz="2700" spc="150">
                  <a:solidFill>
                    <a:srgbClr val="0B3B2E"/>
                  </a:solidFill>
                  <a:latin typeface="Georgia Bold"/>
                  <a:ea typeface="Georgia Bold"/>
                  <a:cs typeface="Georgia Bold"/>
                  <a:sym typeface="Georgia Bold"/>
                </a:rPr>
                <a:t>ORIGINALI</a:t>
              </a:r>
            </a:p>
          </p:txBody>
        </p:sp>
      </p:grpSp>
      <p:grpSp>
        <p:nvGrpSpPr>
          <p:cNvPr name="Group 76" id="76"/>
          <p:cNvGrpSpPr/>
          <p:nvPr/>
        </p:nvGrpSpPr>
        <p:grpSpPr>
          <a:xfrm rot="0">
            <a:off x="13772921" y="5554980"/>
            <a:ext cx="3497580" cy="617220"/>
            <a:chOff x="0" y="0"/>
            <a:chExt cx="4663440" cy="822960"/>
          </a:xfrm>
        </p:grpSpPr>
        <p:sp>
          <p:nvSpPr>
            <p:cNvPr name="Freeform 77" id="77"/>
            <p:cNvSpPr/>
            <p:nvPr/>
          </p:nvSpPr>
          <p:spPr>
            <a:xfrm flipH="false" flipV="false" rot="0">
              <a:off x="0" y="0"/>
              <a:ext cx="4663440" cy="822960"/>
            </a:xfrm>
            <a:custGeom>
              <a:avLst/>
              <a:gdLst/>
              <a:ahLst/>
              <a:cxnLst/>
              <a:rect r="r" b="b" t="t" l="l"/>
              <a:pathLst>
                <a:path h="822960" w="4663440">
                  <a:moveTo>
                    <a:pt x="0" y="0"/>
                  </a:moveTo>
                  <a:lnTo>
                    <a:pt x="4663440" y="0"/>
                  </a:lnTo>
                  <a:lnTo>
                    <a:pt x="4663440" y="822960"/>
                  </a:lnTo>
                  <a:lnTo>
                    <a:pt x="0" y="82296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0" t="-60415" r="0" b="-60415"/>
              </a:stretch>
            </a:blipFill>
          </p:spPr>
        </p:sp>
        <p:sp>
          <p:nvSpPr>
            <p:cNvPr name="TextBox 78" id="78"/>
            <p:cNvSpPr txBox="true"/>
            <p:nvPr/>
          </p:nvSpPr>
          <p:spPr>
            <a:xfrm>
              <a:off x="0" y="-47625"/>
              <a:ext cx="4663440" cy="87058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520"/>
                </a:lnSpc>
              </a:pPr>
              <a:r>
                <a:rPr lang="en-US" sz="2100" i="true">
                  <a:solidFill>
                    <a:srgbClr val="4A6B5C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Neįprasta</a:t>
              </a:r>
            </a:p>
          </p:txBody>
        </p:sp>
      </p:grpSp>
      <p:grpSp>
        <p:nvGrpSpPr>
          <p:cNvPr name="Group 79" id="79"/>
          <p:cNvGrpSpPr/>
          <p:nvPr/>
        </p:nvGrpSpPr>
        <p:grpSpPr>
          <a:xfrm rot="0">
            <a:off x="14449196" y="6436995"/>
            <a:ext cx="2145030" cy="19050"/>
            <a:chOff x="0" y="0"/>
            <a:chExt cx="2860040" cy="25400"/>
          </a:xfrm>
        </p:grpSpPr>
        <p:sp>
          <p:nvSpPr>
            <p:cNvPr name="Freeform 80" id="80"/>
            <p:cNvSpPr/>
            <p:nvPr/>
          </p:nvSpPr>
          <p:spPr>
            <a:xfrm flipH="false" flipV="false" rot="0">
              <a:off x="12700" y="0"/>
              <a:ext cx="2834640" cy="25400"/>
            </a:xfrm>
            <a:custGeom>
              <a:avLst/>
              <a:gdLst/>
              <a:ahLst/>
              <a:cxnLst/>
              <a:rect r="r" b="b" t="t" l="l"/>
              <a:pathLst>
                <a:path h="25400" w="2834640">
                  <a:moveTo>
                    <a:pt x="0" y="0"/>
                  </a:moveTo>
                  <a:lnTo>
                    <a:pt x="2834640" y="0"/>
                  </a:lnTo>
                  <a:lnTo>
                    <a:pt x="2834640" y="25400"/>
                  </a:lnTo>
                  <a:lnTo>
                    <a:pt x="0" y="25400"/>
                  </a:lnTo>
                  <a:close/>
                </a:path>
              </a:pathLst>
            </a:custGeom>
            <a:solidFill>
              <a:srgbClr val="95C2A8"/>
            </a:solidFill>
          </p:spPr>
        </p:sp>
      </p:grpSp>
      <p:grpSp>
        <p:nvGrpSpPr>
          <p:cNvPr name="Group 81" id="81"/>
          <p:cNvGrpSpPr/>
          <p:nvPr/>
        </p:nvGrpSpPr>
        <p:grpSpPr>
          <a:xfrm rot="0">
            <a:off x="13910081" y="6720840"/>
            <a:ext cx="3223260" cy="1920240"/>
            <a:chOff x="0" y="0"/>
            <a:chExt cx="4297680" cy="2560320"/>
          </a:xfrm>
        </p:grpSpPr>
        <p:sp>
          <p:nvSpPr>
            <p:cNvPr name="Freeform 82" id="82"/>
            <p:cNvSpPr/>
            <p:nvPr/>
          </p:nvSpPr>
          <p:spPr>
            <a:xfrm flipH="false" flipV="false" rot="0">
              <a:off x="0" y="0"/>
              <a:ext cx="4297680" cy="2560320"/>
            </a:xfrm>
            <a:custGeom>
              <a:avLst/>
              <a:gdLst/>
              <a:ahLst/>
              <a:cxnLst/>
              <a:rect r="r" b="b" t="t" l="l"/>
              <a:pathLst>
                <a:path h="2560320" w="4297680">
                  <a:moveTo>
                    <a:pt x="0" y="0"/>
                  </a:moveTo>
                  <a:lnTo>
                    <a:pt x="4297680" y="0"/>
                  </a:lnTo>
                  <a:lnTo>
                    <a:pt x="4297680" y="2560320"/>
                  </a:lnTo>
                  <a:lnTo>
                    <a:pt x="0" y="256032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26436" t="0" r="-26436" b="0"/>
              </a:stretch>
            </a:blipFill>
          </p:spPr>
        </p:sp>
        <p:sp>
          <p:nvSpPr>
            <p:cNvPr name="TextBox 83" id="83"/>
            <p:cNvSpPr txBox="true"/>
            <p:nvPr/>
          </p:nvSpPr>
          <p:spPr>
            <a:xfrm>
              <a:off x="0" y="-38100"/>
              <a:ext cx="4297680" cy="259842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160"/>
                </a:lnSpc>
              </a:pPr>
              <a:r>
                <a:rPr lang="en-US" sz="1800">
                  <a:solidFill>
                    <a:srgbClr val="0B3B2E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Kai kurie įvykiai, kurių dar nėra buvę.</a:t>
              </a:r>
            </a:p>
          </p:txBody>
        </p:sp>
      </p:grpSp>
      <p:grpSp>
        <p:nvGrpSpPr>
          <p:cNvPr name="Group 84" id="84"/>
          <p:cNvGrpSpPr/>
          <p:nvPr/>
        </p:nvGrpSpPr>
        <p:grpSpPr>
          <a:xfrm rot="0">
            <a:off x="950595" y="9248775"/>
            <a:ext cx="16478250" cy="773430"/>
            <a:chOff x="0" y="0"/>
            <a:chExt cx="21971000" cy="1031240"/>
          </a:xfrm>
        </p:grpSpPr>
        <p:sp>
          <p:nvSpPr>
            <p:cNvPr name="Freeform 85" id="85"/>
            <p:cNvSpPr/>
            <p:nvPr/>
          </p:nvSpPr>
          <p:spPr>
            <a:xfrm flipH="false" flipV="false" rot="0">
              <a:off x="12700" y="12700"/>
              <a:ext cx="21945600" cy="1005840"/>
            </a:xfrm>
            <a:custGeom>
              <a:avLst/>
              <a:gdLst/>
              <a:ahLst/>
              <a:cxnLst/>
              <a:rect r="r" b="b" t="t" l="l"/>
              <a:pathLst>
                <a:path h="1005840" w="21945600">
                  <a:moveTo>
                    <a:pt x="0" y="0"/>
                  </a:moveTo>
                  <a:lnTo>
                    <a:pt x="21945600" y="0"/>
                  </a:lnTo>
                  <a:lnTo>
                    <a:pt x="21945600" y="1005840"/>
                  </a:lnTo>
                  <a:lnTo>
                    <a:pt x="0" y="1005840"/>
                  </a:lnTo>
                  <a:close/>
                </a:path>
              </a:pathLst>
            </a:custGeom>
            <a:solidFill>
              <a:srgbClr val="072921"/>
            </a:solidFill>
          </p:spPr>
        </p:sp>
        <p:sp>
          <p:nvSpPr>
            <p:cNvPr name="Freeform 86" id="86"/>
            <p:cNvSpPr/>
            <p:nvPr/>
          </p:nvSpPr>
          <p:spPr>
            <a:xfrm flipH="false" flipV="false" rot="0">
              <a:off x="0" y="0"/>
              <a:ext cx="21971000" cy="1031240"/>
            </a:xfrm>
            <a:custGeom>
              <a:avLst/>
              <a:gdLst/>
              <a:ahLst/>
              <a:cxnLst/>
              <a:rect r="r" b="b" t="t" l="l"/>
              <a:pathLst>
                <a:path h="1031240" w="21971000">
                  <a:moveTo>
                    <a:pt x="12700" y="0"/>
                  </a:moveTo>
                  <a:lnTo>
                    <a:pt x="21958300" y="0"/>
                  </a:lnTo>
                  <a:cubicBezTo>
                    <a:pt x="21965286" y="0"/>
                    <a:pt x="21971000" y="5715"/>
                    <a:pt x="21971000" y="12700"/>
                  </a:cubicBezTo>
                  <a:lnTo>
                    <a:pt x="21971000" y="1018540"/>
                  </a:lnTo>
                  <a:cubicBezTo>
                    <a:pt x="21971000" y="1025525"/>
                    <a:pt x="21965286" y="1031240"/>
                    <a:pt x="21958300" y="1031240"/>
                  </a:cubicBezTo>
                  <a:lnTo>
                    <a:pt x="12700" y="1031240"/>
                  </a:lnTo>
                  <a:cubicBezTo>
                    <a:pt x="5715" y="1031240"/>
                    <a:pt x="0" y="1025525"/>
                    <a:pt x="0" y="1018540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1018540"/>
                  </a:lnTo>
                  <a:lnTo>
                    <a:pt x="12700" y="1018540"/>
                  </a:lnTo>
                  <a:lnTo>
                    <a:pt x="12700" y="1005840"/>
                  </a:lnTo>
                  <a:lnTo>
                    <a:pt x="21958300" y="1005840"/>
                  </a:lnTo>
                  <a:lnTo>
                    <a:pt x="21958300" y="1018540"/>
                  </a:lnTo>
                  <a:lnTo>
                    <a:pt x="21945600" y="1018540"/>
                  </a:lnTo>
                  <a:lnTo>
                    <a:pt x="21945600" y="12700"/>
                  </a:lnTo>
                  <a:lnTo>
                    <a:pt x="21958300" y="12700"/>
                  </a:lnTo>
                  <a:lnTo>
                    <a:pt x="21958300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072921"/>
            </a:solidFill>
          </p:spPr>
        </p:sp>
      </p:grpSp>
      <p:grpSp>
        <p:nvGrpSpPr>
          <p:cNvPr name="Group 87" id="87"/>
          <p:cNvGrpSpPr/>
          <p:nvPr/>
        </p:nvGrpSpPr>
        <p:grpSpPr>
          <a:xfrm rot="0">
            <a:off x="1165860" y="9464040"/>
            <a:ext cx="342900" cy="342900"/>
            <a:chOff x="0" y="0"/>
            <a:chExt cx="457200" cy="457200"/>
          </a:xfrm>
        </p:grpSpPr>
        <p:sp>
          <p:nvSpPr>
            <p:cNvPr name="Freeform 88" id="88" descr="preencoded.png"/>
            <p:cNvSpPr/>
            <p:nvPr/>
          </p:nvSpPr>
          <p:spPr>
            <a:xfrm flipH="false" flipV="false" rot="0">
              <a:off x="0" y="0"/>
              <a:ext cx="457200" cy="457200"/>
            </a:xfrm>
            <a:custGeom>
              <a:avLst/>
              <a:gdLst/>
              <a:ahLst/>
              <a:cxnLst/>
              <a:rect r="r" b="b" t="t" l="l"/>
              <a:pathLst>
                <a:path h="457200" w="457200">
                  <a:moveTo>
                    <a:pt x="0" y="0"/>
                  </a:moveTo>
                  <a:lnTo>
                    <a:pt x="457200" y="0"/>
                  </a:lnTo>
                  <a:lnTo>
                    <a:pt x="457200" y="457200"/>
                  </a:lnTo>
                  <a:lnTo>
                    <a:pt x="0" y="4572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0" t="0" r="0" b="0"/>
              </a:stretch>
            </a:blipFill>
          </p:spPr>
        </p:sp>
      </p:grpSp>
      <p:grpSp>
        <p:nvGrpSpPr>
          <p:cNvPr name="Group 89" id="89"/>
          <p:cNvGrpSpPr/>
          <p:nvPr/>
        </p:nvGrpSpPr>
        <p:grpSpPr>
          <a:xfrm rot="0">
            <a:off x="1645920" y="9258300"/>
            <a:ext cx="15499080" cy="754380"/>
            <a:chOff x="0" y="0"/>
            <a:chExt cx="20665440" cy="1005840"/>
          </a:xfrm>
        </p:grpSpPr>
        <p:sp>
          <p:nvSpPr>
            <p:cNvPr name="Freeform 90" id="90"/>
            <p:cNvSpPr/>
            <p:nvPr/>
          </p:nvSpPr>
          <p:spPr>
            <a:xfrm flipH="false" flipV="false" rot="0">
              <a:off x="0" y="0"/>
              <a:ext cx="20665439" cy="1005840"/>
            </a:xfrm>
            <a:custGeom>
              <a:avLst/>
              <a:gdLst/>
              <a:ahLst/>
              <a:cxnLst/>
              <a:rect r="r" b="b" t="t" l="l"/>
              <a:pathLst>
                <a:path h="1005840" w="20665439">
                  <a:moveTo>
                    <a:pt x="0" y="0"/>
                  </a:moveTo>
                  <a:lnTo>
                    <a:pt x="20665439" y="0"/>
                  </a:lnTo>
                  <a:lnTo>
                    <a:pt x="20665439" y="1005840"/>
                  </a:lnTo>
                  <a:lnTo>
                    <a:pt x="0" y="10058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0" t="-350328" r="0" b="-350328"/>
              </a:stretch>
            </a:blipFill>
          </p:spPr>
        </p:sp>
        <p:sp>
          <p:nvSpPr>
            <p:cNvPr name="TextBox 91" id="91"/>
            <p:cNvSpPr txBox="true"/>
            <p:nvPr/>
          </p:nvSpPr>
          <p:spPr>
            <a:xfrm>
              <a:off x="0" y="-38100"/>
              <a:ext cx="20665440" cy="104394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160"/>
                </a:lnSpc>
              </a:pPr>
              <a:r>
                <a:rPr lang="en-US" sz="1800" i="true">
                  <a:solidFill>
                    <a:srgbClr val="F4EDDF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Klausimas: Pagalvokite apie naujieną su kuria teko neseniai susidurti, kokius kriterijus iš šių ji atitinka?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B3B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60120" y="960120"/>
            <a:ext cx="16459200" cy="1234440"/>
            <a:chOff x="0" y="0"/>
            <a:chExt cx="21945600" cy="164592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1945600" cy="1645920"/>
            </a:xfrm>
            <a:custGeom>
              <a:avLst/>
              <a:gdLst/>
              <a:ahLst/>
              <a:cxnLst/>
              <a:rect r="r" b="b" t="t" l="l"/>
              <a:pathLst>
                <a:path h="1645920" w="21945600">
                  <a:moveTo>
                    <a:pt x="0" y="0"/>
                  </a:moveTo>
                  <a:lnTo>
                    <a:pt x="21945600" y="0"/>
                  </a:lnTo>
                  <a:lnTo>
                    <a:pt x="21945600" y="1645920"/>
                  </a:lnTo>
                  <a:lnTo>
                    <a:pt x="0" y="16459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09800" r="0" b="-209800"/>
              </a:stretch>
            </a:blipFill>
          </p:spPr>
        </p:sp>
        <p:sp>
          <p:nvSpPr>
            <p:cNvPr name="TextBox 4" id="4"/>
            <p:cNvSpPr txBox="true"/>
            <p:nvPr/>
          </p:nvSpPr>
          <p:spPr>
            <a:xfrm>
              <a:off x="0" y="-9525"/>
              <a:ext cx="21945600" cy="165544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6720"/>
                </a:lnSpc>
              </a:pPr>
              <a:r>
                <a:rPr lang="en-US" sz="5600" b="true">
                  <a:solidFill>
                    <a:srgbClr val="F4EDDF"/>
                  </a:solidFill>
                  <a:latin typeface="Georgia Bold"/>
                  <a:ea typeface="Georgia Bold"/>
                  <a:cs typeface="Georgia Bold"/>
                  <a:sym typeface="Georgia Bold"/>
                </a:rPr>
                <a:t>Jums gerai pažįstamas: sugedęs telefonas</a:t>
              </a: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960120" y="2194560"/>
            <a:ext cx="16459200" cy="1220296"/>
            <a:chOff x="0" y="0"/>
            <a:chExt cx="21945600" cy="1627062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1945600" cy="1627062"/>
            </a:xfrm>
            <a:custGeom>
              <a:avLst/>
              <a:gdLst/>
              <a:ahLst/>
              <a:cxnLst/>
              <a:rect r="r" b="b" t="t" l="l"/>
              <a:pathLst>
                <a:path h="1627062" w="21945600">
                  <a:moveTo>
                    <a:pt x="0" y="0"/>
                  </a:moveTo>
                  <a:lnTo>
                    <a:pt x="21945600" y="0"/>
                  </a:lnTo>
                  <a:lnTo>
                    <a:pt x="21945600" y="1627062"/>
                  </a:lnTo>
                  <a:lnTo>
                    <a:pt x="0" y="162706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34711" r="0" b="-190911"/>
              </a:stretch>
            </a:blipFill>
          </p:spPr>
        </p:sp>
        <p:sp>
          <p:nvSpPr>
            <p:cNvPr name="TextBox 7" id="7"/>
            <p:cNvSpPr txBox="true"/>
            <p:nvPr/>
          </p:nvSpPr>
          <p:spPr>
            <a:xfrm>
              <a:off x="0" y="-66675"/>
              <a:ext cx="21945600" cy="1693737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4199"/>
                </a:lnSpc>
              </a:pPr>
              <a:r>
                <a:rPr lang="en-US" sz="3499" i="true">
                  <a:solidFill>
                    <a:srgbClr val="D6CFBF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Kaip</a:t>
              </a:r>
              <a:r>
                <a:rPr lang="en-US" sz="3499" i="true">
                  <a:solidFill>
                    <a:srgbClr val="D6CFBF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 pasikeičia istorija, kai ji perduodama iš vieno žmogaus kitam?</a:t>
              </a:r>
            </a:p>
            <a:p>
              <a:pPr algn="l">
                <a:lnSpc>
                  <a:spcPts val="4199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742721" y="3291840"/>
            <a:ext cx="4046220" cy="2057400"/>
            <a:chOff x="0" y="0"/>
            <a:chExt cx="5394960" cy="27432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5394960" cy="2743200"/>
            </a:xfrm>
            <a:custGeom>
              <a:avLst/>
              <a:gdLst/>
              <a:ahLst/>
              <a:cxnLst/>
              <a:rect r="r" b="b" t="t" l="l"/>
              <a:pathLst>
                <a:path h="2743200" w="5394960">
                  <a:moveTo>
                    <a:pt x="0" y="0"/>
                  </a:moveTo>
                  <a:lnTo>
                    <a:pt x="5394960" y="0"/>
                  </a:lnTo>
                  <a:lnTo>
                    <a:pt x="5394960" y="2743200"/>
                  </a:lnTo>
                  <a:lnTo>
                    <a:pt x="0" y="27432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5239" t="0" r="-15239" b="0"/>
              </a:stretch>
            </a:blip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9525"/>
              <a:ext cx="5394960" cy="27527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19800"/>
                </a:lnSpc>
              </a:pPr>
              <a:r>
                <a:rPr lang="en-US" sz="16500" b="true">
                  <a:solidFill>
                    <a:srgbClr val="E5B941"/>
                  </a:solidFill>
                  <a:latin typeface="Georgia Bold"/>
                  <a:ea typeface="Georgia Bold"/>
                  <a:cs typeface="Georgia Bold"/>
                  <a:sym typeface="Georgia Bold"/>
                </a:rPr>
                <a:t>1</a:t>
              </a: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860831" y="5330190"/>
            <a:ext cx="861060" cy="38100"/>
            <a:chOff x="0" y="0"/>
            <a:chExt cx="1148080" cy="5080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25400" y="0"/>
              <a:ext cx="1097280" cy="50800"/>
            </a:xfrm>
            <a:custGeom>
              <a:avLst/>
              <a:gdLst/>
              <a:ahLst/>
              <a:cxnLst/>
              <a:rect r="r" b="b" t="t" l="l"/>
              <a:pathLst>
                <a:path h="50800" w="1097280">
                  <a:moveTo>
                    <a:pt x="0" y="0"/>
                  </a:moveTo>
                  <a:lnTo>
                    <a:pt x="1097280" y="0"/>
                  </a:lnTo>
                  <a:lnTo>
                    <a:pt x="1097280" y="50800"/>
                  </a:lnTo>
                  <a:lnTo>
                    <a:pt x="0" y="50800"/>
                  </a:lnTo>
                  <a:close/>
                </a:path>
              </a:pathLst>
            </a:custGeom>
            <a:solidFill>
              <a:srgbClr val="E5B941"/>
            </a:solidFill>
          </p:spPr>
        </p:sp>
      </p:grpSp>
      <p:grpSp>
        <p:nvGrpSpPr>
          <p:cNvPr name="Group 13" id="13"/>
          <p:cNvGrpSpPr/>
          <p:nvPr/>
        </p:nvGrpSpPr>
        <p:grpSpPr>
          <a:xfrm rot="0">
            <a:off x="742721" y="5554980"/>
            <a:ext cx="4046220" cy="921283"/>
            <a:chOff x="0" y="0"/>
            <a:chExt cx="5394960" cy="1228378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5394960" cy="1228378"/>
            </a:xfrm>
            <a:custGeom>
              <a:avLst/>
              <a:gdLst/>
              <a:ahLst/>
              <a:cxnLst/>
              <a:rect r="r" b="b" t="t" l="l"/>
              <a:pathLst>
                <a:path h="1228378" w="5394960">
                  <a:moveTo>
                    <a:pt x="0" y="0"/>
                  </a:moveTo>
                  <a:lnTo>
                    <a:pt x="5394960" y="0"/>
                  </a:lnTo>
                  <a:lnTo>
                    <a:pt x="5394960" y="1228378"/>
                  </a:lnTo>
                  <a:lnTo>
                    <a:pt x="0" y="122837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44635" r="0" b="-26518"/>
              </a:stretch>
            </a:blip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19050"/>
              <a:ext cx="5394960" cy="1247428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240"/>
                </a:lnSpc>
              </a:pPr>
              <a:r>
                <a:rPr lang="en-US" sz="2700" b="true">
                  <a:solidFill>
                    <a:srgbClr val="F4EDDF"/>
                  </a:solidFill>
                  <a:latin typeface="Georgia Bold"/>
                  <a:ea typeface="Georgia Bold"/>
                  <a:cs typeface="Georgia Bold"/>
                  <a:sym typeface="Georgia Bold"/>
                </a:rPr>
                <a:t>Sudarykite dvi eiles (arba daugiau)</a:t>
              </a: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4994681" y="3291840"/>
            <a:ext cx="4046220" cy="2057400"/>
            <a:chOff x="0" y="0"/>
            <a:chExt cx="5394960" cy="274320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5394960" cy="2743200"/>
            </a:xfrm>
            <a:custGeom>
              <a:avLst/>
              <a:gdLst/>
              <a:ahLst/>
              <a:cxnLst/>
              <a:rect r="r" b="b" t="t" l="l"/>
              <a:pathLst>
                <a:path h="2743200" w="5394960">
                  <a:moveTo>
                    <a:pt x="0" y="0"/>
                  </a:moveTo>
                  <a:lnTo>
                    <a:pt x="5394960" y="0"/>
                  </a:lnTo>
                  <a:lnTo>
                    <a:pt x="5394960" y="2743200"/>
                  </a:lnTo>
                  <a:lnTo>
                    <a:pt x="0" y="27432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5239" t="0" r="-15239" b="0"/>
              </a:stretch>
            </a:blipFill>
          </p:spPr>
        </p:sp>
        <p:sp>
          <p:nvSpPr>
            <p:cNvPr name="TextBox 18" id="18"/>
            <p:cNvSpPr txBox="true"/>
            <p:nvPr/>
          </p:nvSpPr>
          <p:spPr>
            <a:xfrm>
              <a:off x="0" y="-9525"/>
              <a:ext cx="5394960" cy="27527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19800"/>
                </a:lnSpc>
              </a:pPr>
              <a:r>
                <a:rPr lang="en-US" sz="16500" b="true">
                  <a:solidFill>
                    <a:srgbClr val="E5B941"/>
                  </a:solidFill>
                  <a:latin typeface="Georgia Bold"/>
                  <a:ea typeface="Georgia Bold"/>
                  <a:cs typeface="Georgia Bold"/>
                  <a:sym typeface="Georgia Bold"/>
                </a:rPr>
                <a:t>2</a:t>
              </a:r>
            </a:p>
          </p:txBody>
        </p:sp>
      </p:grpSp>
      <p:grpSp>
        <p:nvGrpSpPr>
          <p:cNvPr name="Group 19" id="19"/>
          <p:cNvGrpSpPr/>
          <p:nvPr/>
        </p:nvGrpSpPr>
        <p:grpSpPr>
          <a:xfrm rot="0">
            <a:off x="5112791" y="5330190"/>
            <a:ext cx="861060" cy="38100"/>
            <a:chOff x="0" y="0"/>
            <a:chExt cx="1148080" cy="5080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25400" y="0"/>
              <a:ext cx="1097280" cy="50800"/>
            </a:xfrm>
            <a:custGeom>
              <a:avLst/>
              <a:gdLst/>
              <a:ahLst/>
              <a:cxnLst/>
              <a:rect r="r" b="b" t="t" l="l"/>
              <a:pathLst>
                <a:path h="50800" w="1097280">
                  <a:moveTo>
                    <a:pt x="0" y="0"/>
                  </a:moveTo>
                  <a:lnTo>
                    <a:pt x="1097280" y="0"/>
                  </a:lnTo>
                  <a:lnTo>
                    <a:pt x="1097280" y="50800"/>
                  </a:lnTo>
                  <a:lnTo>
                    <a:pt x="0" y="50800"/>
                  </a:lnTo>
                  <a:close/>
                </a:path>
              </a:pathLst>
            </a:custGeom>
            <a:solidFill>
              <a:srgbClr val="E5B941"/>
            </a:solidFill>
          </p:spPr>
        </p:sp>
      </p:grpSp>
      <p:grpSp>
        <p:nvGrpSpPr>
          <p:cNvPr name="Group 21" id="21"/>
          <p:cNvGrpSpPr/>
          <p:nvPr/>
        </p:nvGrpSpPr>
        <p:grpSpPr>
          <a:xfrm rot="0">
            <a:off x="4994681" y="5554980"/>
            <a:ext cx="4046220" cy="1330858"/>
            <a:chOff x="0" y="0"/>
            <a:chExt cx="5394960" cy="1774478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5394960" cy="1774478"/>
            </a:xfrm>
            <a:custGeom>
              <a:avLst/>
              <a:gdLst/>
              <a:ahLst/>
              <a:cxnLst/>
              <a:rect r="r" b="b" t="t" l="l"/>
              <a:pathLst>
                <a:path h="1774478" w="5394960">
                  <a:moveTo>
                    <a:pt x="0" y="0"/>
                  </a:moveTo>
                  <a:lnTo>
                    <a:pt x="5394960" y="0"/>
                  </a:lnTo>
                  <a:lnTo>
                    <a:pt x="5394960" y="1774478"/>
                  </a:lnTo>
                  <a:lnTo>
                    <a:pt x="0" y="177447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30898" r="0" b="12417"/>
              </a:stretch>
            </a:blipFill>
          </p:spPr>
        </p:sp>
        <p:sp>
          <p:nvSpPr>
            <p:cNvPr name="TextBox 23" id="23"/>
            <p:cNvSpPr txBox="true"/>
            <p:nvPr/>
          </p:nvSpPr>
          <p:spPr>
            <a:xfrm>
              <a:off x="0" y="-19050"/>
              <a:ext cx="5394960" cy="1793528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240"/>
                </a:lnSpc>
              </a:pPr>
              <a:r>
                <a:rPr lang="en-US" sz="2700" b="true">
                  <a:solidFill>
                    <a:srgbClr val="F4EDDF"/>
                  </a:solidFill>
                  <a:latin typeface="Georgia Bold"/>
                  <a:ea typeface="Georgia Bold"/>
                  <a:cs typeface="Georgia Bold"/>
                  <a:sym typeface="Georgia Bold"/>
                </a:rPr>
                <a:t>Tik pirmas moksleivis pamato nuotrauką (iš naujienų straipsnio)</a:t>
              </a:r>
            </a:p>
          </p:txBody>
        </p:sp>
      </p:grpSp>
      <p:grpSp>
        <p:nvGrpSpPr>
          <p:cNvPr name="Group 24" id="24"/>
          <p:cNvGrpSpPr/>
          <p:nvPr/>
        </p:nvGrpSpPr>
        <p:grpSpPr>
          <a:xfrm rot="0">
            <a:off x="4994681" y="7034397"/>
            <a:ext cx="4046220" cy="1606683"/>
            <a:chOff x="0" y="0"/>
            <a:chExt cx="5394960" cy="2142244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5394960" cy="2142244"/>
            </a:xfrm>
            <a:custGeom>
              <a:avLst/>
              <a:gdLst/>
              <a:ahLst/>
              <a:cxnLst/>
              <a:rect r="r" b="b" t="t" l="l"/>
              <a:pathLst>
                <a:path h="2142244" w="5394960">
                  <a:moveTo>
                    <a:pt x="0" y="0"/>
                  </a:moveTo>
                  <a:lnTo>
                    <a:pt x="5394960" y="0"/>
                  </a:lnTo>
                  <a:lnTo>
                    <a:pt x="5394960" y="2142244"/>
                  </a:lnTo>
                  <a:lnTo>
                    <a:pt x="0" y="214224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21763" t="0" r="-21763" b="-40857"/>
              </a:stretch>
            </a:blipFill>
          </p:spPr>
        </p:sp>
        <p:sp>
          <p:nvSpPr>
            <p:cNvPr name="TextBox 26" id="26"/>
            <p:cNvSpPr txBox="true"/>
            <p:nvPr/>
          </p:nvSpPr>
          <p:spPr>
            <a:xfrm>
              <a:off x="0" y="-47625"/>
              <a:ext cx="5394960" cy="2189869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939"/>
                </a:lnSpc>
              </a:pPr>
              <a:r>
                <a:rPr lang="en-US" sz="2449">
                  <a:solidFill>
                    <a:srgbClr val="D6CFBF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Ki</a:t>
              </a:r>
              <a:r>
                <a:rPr lang="en-US" sz="2449">
                  <a:solidFill>
                    <a:srgbClr val="D6CFBF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ekvienoje eilėje tik pirmajam asmeniui parodykite paveikslėlį. Kiti jo matyti negali.</a:t>
              </a:r>
            </a:p>
            <a:p>
              <a:pPr algn="l">
                <a:lnSpc>
                  <a:spcPts val="2939"/>
                </a:lnSpc>
              </a:pPr>
            </a:p>
          </p:txBody>
        </p:sp>
      </p:grpSp>
      <p:grpSp>
        <p:nvGrpSpPr>
          <p:cNvPr name="Group 27" id="27"/>
          <p:cNvGrpSpPr/>
          <p:nvPr/>
        </p:nvGrpSpPr>
        <p:grpSpPr>
          <a:xfrm rot="0">
            <a:off x="9326880" y="3086100"/>
            <a:ext cx="4046220" cy="2057400"/>
            <a:chOff x="0" y="0"/>
            <a:chExt cx="5394960" cy="2743200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5394960" cy="2743200"/>
            </a:xfrm>
            <a:custGeom>
              <a:avLst/>
              <a:gdLst/>
              <a:ahLst/>
              <a:cxnLst/>
              <a:rect r="r" b="b" t="t" l="l"/>
              <a:pathLst>
                <a:path h="2743200" w="5394960">
                  <a:moveTo>
                    <a:pt x="0" y="0"/>
                  </a:moveTo>
                  <a:lnTo>
                    <a:pt x="5394960" y="0"/>
                  </a:lnTo>
                  <a:lnTo>
                    <a:pt x="5394960" y="2743200"/>
                  </a:lnTo>
                  <a:lnTo>
                    <a:pt x="0" y="27432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5239" t="0" r="-15239" b="0"/>
              </a:stretch>
            </a:blipFill>
          </p:spPr>
        </p:sp>
        <p:sp>
          <p:nvSpPr>
            <p:cNvPr name="TextBox 29" id="29"/>
            <p:cNvSpPr txBox="true"/>
            <p:nvPr/>
          </p:nvSpPr>
          <p:spPr>
            <a:xfrm>
              <a:off x="0" y="-9525"/>
              <a:ext cx="5394960" cy="27527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19800"/>
                </a:lnSpc>
              </a:pPr>
              <a:r>
                <a:rPr lang="en-US" sz="16500" b="true">
                  <a:solidFill>
                    <a:srgbClr val="E5B941"/>
                  </a:solidFill>
                  <a:latin typeface="Georgia Bold"/>
                  <a:ea typeface="Georgia Bold"/>
                  <a:cs typeface="Georgia Bold"/>
                  <a:sym typeface="Georgia Bold"/>
                </a:rPr>
                <a:t>3</a:t>
              </a:r>
            </a:p>
          </p:txBody>
        </p:sp>
      </p:grpSp>
      <p:grpSp>
        <p:nvGrpSpPr>
          <p:cNvPr name="Group 30" id="30"/>
          <p:cNvGrpSpPr/>
          <p:nvPr/>
        </p:nvGrpSpPr>
        <p:grpSpPr>
          <a:xfrm rot="0">
            <a:off x="9364751" y="5330190"/>
            <a:ext cx="861060" cy="38100"/>
            <a:chOff x="0" y="0"/>
            <a:chExt cx="1148080" cy="50800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25400" y="0"/>
              <a:ext cx="1097280" cy="50800"/>
            </a:xfrm>
            <a:custGeom>
              <a:avLst/>
              <a:gdLst/>
              <a:ahLst/>
              <a:cxnLst/>
              <a:rect r="r" b="b" t="t" l="l"/>
              <a:pathLst>
                <a:path h="50800" w="1097280">
                  <a:moveTo>
                    <a:pt x="0" y="0"/>
                  </a:moveTo>
                  <a:lnTo>
                    <a:pt x="1097280" y="0"/>
                  </a:lnTo>
                  <a:lnTo>
                    <a:pt x="1097280" y="50800"/>
                  </a:lnTo>
                  <a:lnTo>
                    <a:pt x="0" y="50800"/>
                  </a:lnTo>
                  <a:close/>
                </a:path>
              </a:pathLst>
            </a:custGeom>
            <a:solidFill>
              <a:srgbClr val="E5B941"/>
            </a:solidFill>
          </p:spPr>
        </p:sp>
      </p:grpSp>
      <p:grpSp>
        <p:nvGrpSpPr>
          <p:cNvPr name="Group 32" id="32"/>
          <p:cNvGrpSpPr/>
          <p:nvPr/>
        </p:nvGrpSpPr>
        <p:grpSpPr>
          <a:xfrm rot="0">
            <a:off x="9246641" y="5582971"/>
            <a:ext cx="4046220" cy="921283"/>
            <a:chOff x="0" y="0"/>
            <a:chExt cx="5394960" cy="1228378"/>
          </a:xfrm>
        </p:grpSpPr>
        <p:sp>
          <p:nvSpPr>
            <p:cNvPr name="Freeform 33" id="33"/>
            <p:cNvSpPr/>
            <p:nvPr/>
          </p:nvSpPr>
          <p:spPr>
            <a:xfrm flipH="false" flipV="false" rot="0">
              <a:off x="0" y="0"/>
              <a:ext cx="5394960" cy="1228378"/>
            </a:xfrm>
            <a:custGeom>
              <a:avLst/>
              <a:gdLst/>
              <a:ahLst/>
              <a:cxnLst/>
              <a:rect r="r" b="b" t="t" l="l"/>
              <a:pathLst>
                <a:path h="1228378" w="5394960">
                  <a:moveTo>
                    <a:pt x="0" y="0"/>
                  </a:moveTo>
                  <a:lnTo>
                    <a:pt x="5394960" y="0"/>
                  </a:lnTo>
                  <a:lnTo>
                    <a:pt x="5394960" y="1228378"/>
                  </a:lnTo>
                  <a:lnTo>
                    <a:pt x="0" y="122837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44635" r="0" b="-26518"/>
              </a:stretch>
            </a:blipFill>
          </p:spPr>
        </p:sp>
        <p:sp>
          <p:nvSpPr>
            <p:cNvPr name="TextBox 34" id="34"/>
            <p:cNvSpPr txBox="true"/>
            <p:nvPr/>
          </p:nvSpPr>
          <p:spPr>
            <a:xfrm>
              <a:off x="0" y="-19050"/>
              <a:ext cx="5394960" cy="1247428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240"/>
                </a:lnSpc>
              </a:pPr>
              <a:r>
                <a:rPr lang="en-US" sz="2700" b="true">
                  <a:solidFill>
                    <a:srgbClr val="F4EDDF"/>
                  </a:solidFill>
                  <a:latin typeface="Georgia Bold"/>
                  <a:ea typeface="Georgia Bold"/>
                  <a:cs typeface="Georgia Bold"/>
                  <a:sym typeface="Georgia Bold"/>
                </a:rPr>
                <a:t>Paskleiskite žinią vienas kitam</a:t>
              </a:r>
            </a:p>
          </p:txBody>
        </p:sp>
      </p:grpSp>
      <p:grpSp>
        <p:nvGrpSpPr>
          <p:cNvPr name="Group 35" id="35"/>
          <p:cNvGrpSpPr/>
          <p:nvPr/>
        </p:nvGrpSpPr>
        <p:grpSpPr>
          <a:xfrm rot="0">
            <a:off x="9246641" y="6313170"/>
            <a:ext cx="4046220" cy="1922145"/>
            <a:chOff x="0" y="0"/>
            <a:chExt cx="5394960" cy="2562860"/>
          </a:xfrm>
        </p:grpSpPr>
        <p:sp>
          <p:nvSpPr>
            <p:cNvPr name="Freeform 36" id="36"/>
            <p:cNvSpPr/>
            <p:nvPr/>
          </p:nvSpPr>
          <p:spPr>
            <a:xfrm flipH="false" flipV="false" rot="0">
              <a:off x="0" y="0"/>
              <a:ext cx="5394960" cy="2562860"/>
            </a:xfrm>
            <a:custGeom>
              <a:avLst/>
              <a:gdLst/>
              <a:ahLst/>
              <a:cxnLst/>
              <a:rect r="r" b="b" t="t" l="l"/>
              <a:pathLst>
                <a:path h="2562860" w="5394960">
                  <a:moveTo>
                    <a:pt x="0" y="0"/>
                  </a:moveTo>
                  <a:lnTo>
                    <a:pt x="5394960" y="0"/>
                  </a:lnTo>
                  <a:lnTo>
                    <a:pt x="5394960" y="2562860"/>
                  </a:lnTo>
                  <a:lnTo>
                    <a:pt x="0" y="256286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21763" t="0" r="-21763" b="-17740"/>
              </a:stretch>
            </a:blipFill>
          </p:spPr>
        </p:sp>
        <p:sp>
          <p:nvSpPr>
            <p:cNvPr name="TextBox 37" id="37"/>
            <p:cNvSpPr txBox="true"/>
            <p:nvPr/>
          </p:nvSpPr>
          <p:spPr>
            <a:xfrm>
              <a:off x="0" y="-47625"/>
              <a:ext cx="5394960" cy="261048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340"/>
                </a:lnSpc>
              </a:pPr>
              <a:r>
                <a:rPr lang="en-US" sz="1950">
                  <a:solidFill>
                    <a:srgbClr val="D6CFBF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Kiekvi</a:t>
              </a:r>
              <a:r>
                <a:rPr lang="en-US" sz="1950">
                  <a:solidFill>
                    <a:srgbClr val="D6CFBF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enas moksleivis pašnibžda kitam, ką matė. Kiekvienas tai pasako tik vieną kartą. Negalima kartoti.</a:t>
              </a:r>
            </a:p>
            <a:p>
              <a:pPr algn="l">
                <a:lnSpc>
                  <a:spcPts val="2340"/>
                </a:lnSpc>
              </a:pPr>
            </a:p>
          </p:txBody>
        </p:sp>
      </p:grpSp>
      <p:grpSp>
        <p:nvGrpSpPr>
          <p:cNvPr name="Group 38" id="38"/>
          <p:cNvGrpSpPr/>
          <p:nvPr/>
        </p:nvGrpSpPr>
        <p:grpSpPr>
          <a:xfrm rot="0">
            <a:off x="13373100" y="3086100"/>
            <a:ext cx="4046220" cy="2057400"/>
            <a:chOff x="0" y="0"/>
            <a:chExt cx="5394960" cy="2743200"/>
          </a:xfrm>
        </p:grpSpPr>
        <p:sp>
          <p:nvSpPr>
            <p:cNvPr name="Freeform 39" id="39"/>
            <p:cNvSpPr/>
            <p:nvPr/>
          </p:nvSpPr>
          <p:spPr>
            <a:xfrm flipH="false" flipV="false" rot="0">
              <a:off x="0" y="0"/>
              <a:ext cx="5394960" cy="2743200"/>
            </a:xfrm>
            <a:custGeom>
              <a:avLst/>
              <a:gdLst/>
              <a:ahLst/>
              <a:cxnLst/>
              <a:rect r="r" b="b" t="t" l="l"/>
              <a:pathLst>
                <a:path h="2743200" w="5394960">
                  <a:moveTo>
                    <a:pt x="0" y="0"/>
                  </a:moveTo>
                  <a:lnTo>
                    <a:pt x="5394960" y="0"/>
                  </a:lnTo>
                  <a:lnTo>
                    <a:pt x="5394960" y="2743200"/>
                  </a:lnTo>
                  <a:lnTo>
                    <a:pt x="0" y="27432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5239" t="0" r="-15239" b="0"/>
              </a:stretch>
            </a:blipFill>
          </p:spPr>
        </p:sp>
        <p:sp>
          <p:nvSpPr>
            <p:cNvPr name="TextBox 40" id="40"/>
            <p:cNvSpPr txBox="true"/>
            <p:nvPr/>
          </p:nvSpPr>
          <p:spPr>
            <a:xfrm>
              <a:off x="0" y="-9525"/>
              <a:ext cx="5394960" cy="27527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19800"/>
                </a:lnSpc>
              </a:pPr>
              <a:r>
                <a:rPr lang="en-US" sz="16500" b="true">
                  <a:solidFill>
                    <a:srgbClr val="E5B941"/>
                  </a:solidFill>
                  <a:latin typeface="Georgia Bold"/>
                  <a:ea typeface="Georgia Bold"/>
                  <a:cs typeface="Georgia Bold"/>
                  <a:sym typeface="Georgia Bold"/>
                </a:rPr>
                <a:t>4</a:t>
              </a:r>
            </a:p>
          </p:txBody>
        </p:sp>
      </p:grpSp>
      <p:grpSp>
        <p:nvGrpSpPr>
          <p:cNvPr name="Group 41" id="41"/>
          <p:cNvGrpSpPr/>
          <p:nvPr/>
        </p:nvGrpSpPr>
        <p:grpSpPr>
          <a:xfrm rot="0">
            <a:off x="13616711" y="5330190"/>
            <a:ext cx="861060" cy="38100"/>
            <a:chOff x="0" y="0"/>
            <a:chExt cx="1148080" cy="50800"/>
          </a:xfrm>
        </p:grpSpPr>
        <p:sp>
          <p:nvSpPr>
            <p:cNvPr name="Freeform 42" id="42"/>
            <p:cNvSpPr/>
            <p:nvPr/>
          </p:nvSpPr>
          <p:spPr>
            <a:xfrm flipH="false" flipV="false" rot="0">
              <a:off x="25400" y="0"/>
              <a:ext cx="1097280" cy="50800"/>
            </a:xfrm>
            <a:custGeom>
              <a:avLst/>
              <a:gdLst/>
              <a:ahLst/>
              <a:cxnLst/>
              <a:rect r="r" b="b" t="t" l="l"/>
              <a:pathLst>
                <a:path h="50800" w="1097280">
                  <a:moveTo>
                    <a:pt x="0" y="0"/>
                  </a:moveTo>
                  <a:lnTo>
                    <a:pt x="1097280" y="0"/>
                  </a:lnTo>
                  <a:lnTo>
                    <a:pt x="1097280" y="50800"/>
                  </a:lnTo>
                  <a:lnTo>
                    <a:pt x="0" y="50800"/>
                  </a:lnTo>
                  <a:close/>
                </a:path>
              </a:pathLst>
            </a:custGeom>
            <a:solidFill>
              <a:srgbClr val="E5B941"/>
            </a:solidFill>
          </p:spPr>
        </p:sp>
      </p:grpSp>
      <p:grpSp>
        <p:nvGrpSpPr>
          <p:cNvPr name="Group 43" id="43"/>
          <p:cNvGrpSpPr/>
          <p:nvPr/>
        </p:nvGrpSpPr>
        <p:grpSpPr>
          <a:xfrm rot="0">
            <a:off x="13498601" y="5554980"/>
            <a:ext cx="4046220" cy="921283"/>
            <a:chOff x="0" y="0"/>
            <a:chExt cx="5394960" cy="1228378"/>
          </a:xfrm>
        </p:grpSpPr>
        <p:sp>
          <p:nvSpPr>
            <p:cNvPr name="Freeform 44" id="44"/>
            <p:cNvSpPr/>
            <p:nvPr/>
          </p:nvSpPr>
          <p:spPr>
            <a:xfrm flipH="false" flipV="false" rot="0">
              <a:off x="0" y="0"/>
              <a:ext cx="5394960" cy="1228378"/>
            </a:xfrm>
            <a:custGeom>
              <a:avLst/>
              <a:gdLst/>
              <a:ahLst/>
              <a:cxnLst/>
              <a:rect r="r" b="b" t="t" l="l"/>
              <a:pathLst>
                <a:path h="1228378" w="5394960">
                  <a:moveTo>
                    <a:pt x="0" y="0"/>
                  </a:moveTo>
                  <a:lnTo>
                    <a:pt x="5394960" y="0"/>
                  </a:lnTo>
                  <a:lnTo>
                    <a:pt x="5394960" y="1228378"/>
                  </a:lnTo>
                  <a:lnTo>
                    <a:pt x="0" y="122837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44635" r="0" b="-26518"/>
              </a:stretch>
            </a:blipFill>
          </p:spPr>
        </p:sp>
        <p:sp>
          <p:nvSpPr>
            <p:cNvPr name="TextBox 45" id="45"/>
            <p:cNvSpPr txBox="true"/>
            <p:nvPr/>
          </p:nvSpPr>
          <p:spPr>
            <a:xfrm>
              <a:off x="0" y="-19050"/>
              <a:ext cx="5394960" cy="1247428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240"/>
                </a:lnSpc>
              </a:pPr>
              <a:r>
                <a:rPr lang="en-US" sz="2700" b="true">
                  <a:solidFill>
                    <a:srgbClr val="F4EDDF"/>
                  </a:solidFill>
                  <a:latin typeface="Georgia Bold"/>
                  <a:ea typeface="Georgia Bold"/>
                  <a:cs typeface="Georgia Bold"/>
                  <a:sym typeface="Georgia Bold"/>
                </a:rPr>
                <a:t>Paskutinis eilėje moksleivis apibūdina</a:t>
              </a:r>
            </a:p>
          </p:txBody>
        </p:sp>
      </p:grpSp>
      <p:grpSp>
        <p:nvGrpSpPr>
          <p:cNvPr name="Group 46" id="46"/>
          <p:cNvGrpSpPr/>
          <p:nvPr/>
        </p:nvGrpSpPr>
        <p:grpSpPr>
          <a:xfrm rot="0">
            <a:off x="13502411" y="5972175"/>
            <a:ext cx="4046220" cy="2263140"/>
            <a:chOff x="0" y="0"/>
            <a:chExt cx="5394960" cy="3017520"/>
          </a:xfrm>
        </p:grpSpPr>
        <p:sp>
          <p:nvSpPr>
            <p:cNvPr name="Freeform 47" id="47"/>
            <p:cNvSpPr/>
            <p:nvPr/>
          </p:nvSpPr>
          <p:spPr>
            <a:xfrm flipH="false" flipV="false" rot="0">
              <a:off x="0" y="0"/>
              <a:ext cx="5394960" cy="3017520"/>
            </a:xfrm>
            <a:custGeom>
              <a:avLst/>
              <a:gdLst/>
              <a:ahLst/>
              <a:cxnLst/>
              <a:rect r="r" b="b" t="t" l="l"/>
              <a:pathLst>
                <a:path h="3017520" w="5394960">
                  <a:moveTo>
                    <a:pt x="0" y="0"/>
                  </a:moveTo>
                  <a:lnTo>
                    <a:pt x="5394960" y="0"/>
                  </a:lnTo>
                  <a:lnTo>
                    <a:pt x="5394960" y="3017520"/>
                  </a:lnTo>
                  <a:lnTo>
                    <a:pt x="0" y="30175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21763" t="0" r="-21763" b="0"/>
              </a:stretch>
            </a:blipFill>
          </p:spPr>
        </p:sp>
        <p:sp>
          <p:nvSpPr>
            <p:cNvPr name="TextBox 48" id="48"/>
            <p:cNvSpPr txBox="true"/>
            <p:nvPr/>
          </p:nvSpPr>
          <p:spPr>
            <a:xfrm>
              <a:off x="0" y="-47625"/>
              <a:ext cx="5394960" cy="306514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340"/>
                </a:lnSpc>
              </a:pPr>
              <a:r>
                <a:rPr lang="en-US" sz="1950">
                  <a:solidFill>
                    <a:srgbClr val="D6CFBF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Ki</a:t>
              </a:r>
              <a:r>
                <a:rPr lang="en-US" sz="1950">
                  <a:solidFill>
                    <a:srgbClr val="D6CFBF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ekvienos eilės paskutinis mokinys garsiai pasako klasei, ką išgirdo.</a:t>
              </a:r>
            </a:p>
            <a:p>
              <a:pPr algn="l">
                <a:lnSpc>
                  <a:spcPts val="2340"/>
                </a:lnSpc>
              </a:pPr>
            </a:p>
          </p:txBody>
        </p:sp>
      </p:grpSp>
      <p:grpSp>
        <p:nvGrpSpPr>
          <p:cNvPr name="Group 49" id="49"/>
          <p:cNvGrpSpPr/>
          <p:nvPr/>
        </p:nvGrpSpPr>
        <p:grpSpPr>
          <a:xfrm rot="0">
            <a:off x="950595" y="9180195"/>
            <a:ext cx="16478250" cy="842010"/>
            <a:chOff x="0" y="0"/>
            <a:chExt cx="21971000" cy="1122680"/>
          </a:xfrm>
        </p:grpSpPr>
        <p:sp>
          <p:nvSpPr>
            <p:cNvPr name="Freeform 50" id="50"/>
            <p:cNvSpPr/>
            <p:nvPr/>
          </p:nvSpPr>
          <p:spPr>
            <a:xfrm flipH="false" flipV="false" rot="0">
              <a:off x="12700" y="12700"/>
              <a:ext cx="21945600" cy="1097280"/>
            </a:xfrm>
            <a:custGeom>
              <a:avLst/>
              <a:gdLst/>
              <a:ahLst/>
              <a:cxnLst/>
              <a:rect r="r" b="b" t="t" l="l"/>
              <a:pathLst>
                <a:path h="1097280" w="21945600">
                  <a:moveTo>
                    <a:pt x="0" y="0"/>
                  </a:moveTo>
                  <a:lnTo>
                    <a:pt x="21945600" y="0"/>
                  </a:lnTo>
                  <a:lnTo>
                    <a:pt x="21945600" y="1097280"/>
                  </a:lnTo>
                  <a:lnTo>
                    <a:pt x="0" y="1097280"/>
                  </a:lnTo>
                  <a:close/>
                </a:path>
              </a:pathLst>
            </a:custGeom>
            <a:solidFill>
              <a:srgbClr val="072921"/>
            </a:solidFill>
          </p:spPr>
        </p:sp>
        <p:sp>
          <p:nvSpPr>
            <p:cNvPr name="Freeform 51" id="51"/>
            <p:cNvSpPr/>
            <p:nvPr/>
          </p:nvSpPr>
          <p:spPr>
            <a:xfrm flipH="false" flipV="false" rot="0">
              <a:off x="0" y="0"/>
              <a:ext cx="21971000" cy="1122680"/>
            </a:xfrm>
            <a:custGeom>
              <a:avLst/>
              <a:gdLst/>
              <a:ahLst/>
              <a:cxnLst/>
              <a:rect r="r" b="b" t="t" l="l"/>
              <a:pathLst>
                <a:path h="1122680" w="21971000">
                  <a:moveTo>
                    <a:pt x="12700" y="0"/>
                  </a:moveTo>
                  <a:lnTo>
                    <a:pt x="21958300" y="0"/>
                  </a:lnTo>
                  <a:cubicBezTo>
                    <a:pt x="21965286" y="0"/>
                    <a:pt x="21971000" y="5715"/>
                    <a:pt x="21971000" y="12700"/>
                  </a:cubicBezTo>
                  <a:lnTo>
                    <a:pt x="21971000" y="1109980"/>
                  </a:lnTo>
                  <a:cubicBezTo>
                    <a:pt x="21971000" y="1116965"/>
                    <a:pt x="21965286" y="1122680"/>
                    <a:pt x="21958300" y="1122680"/>
                  </a:cubicBezTo>
                  <a:lnTo>
                    <a:pt x="12700" y="1122680"/>
                  </a:lnTo>
                  <a:cubicBezTo>
                    <a:pt x="5715" y="1122680"/>
                    <a:pt x="0" y="1116965"/>
                    <a:pt x="0" y="1109980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1109980"/>
                  </a:lnTo>
                  <a:lnTo>
                    <a:pt x="12700" y="1109980"/>
                  </a:lnTo>
                  <a:lnTo>
                    <a:pt x="12700" y="1097280"/>
                  </a:lnTo>
                  <a:lnTo>
                    <a:pt x="21958300" y="1097280"/>
                  </a:lnTo>
                  <a:lnTo>
                    <a:pt x="21958300" y="1109980"/>
                  </a:lnTo>
                  <a:lnTo>
                    <a:pt x="21945600" y="1109980"/>
                  </a:lnTo>
                  <a:lnTo>
                    <a:pt x="21945600" y="12700"/>
                  </a:lnTo>
                  <a:lnTo>
                    <a:pt x="21958300" y="12700"/>
                  </a:lnTo>
                  <a:lnTo>
                    <a:pt x="21958300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072921"/>
            </a:solidFill>
          </p:spPr>
        </p:sp>
      </p:grpSp>
      <p:grpSp>
        <p:nvGrpSpPr>
          <p:cNvPr name="Group 52" id="52"/>
          <p:cNvGrpSpPr/>
          <p:nvPr/>
        </p:nvGrpSpPr>
        <p:grpSpPr>
          <a:xfrm rot="0">
            <a:off x="1165860" y="9395460"/>
            <a:ext cx="411480" cy="411480"/>
            <a:chOff x="0" y="0"/>
            <a:chExt cx="548640" cy="548640"/>
          </a:xfrm>
        </p:grpSpPr>
        <p:sp>
          <p:nvSpPr>
            <p:cNvPr name="Freeform 53" id="53" descr="preencoded.png"/>
            <p:cNvSpPr/>
            <p:nvPr/>
          </p:nvSpPr>
          <p:spPr>
            <a:xfrm flipH="false" flipV="false" rot="0">
              <a:off x="0" y="0"/>
              <a:ext cx="548640" cy="548640"/>
            </a:xfrm>
            <a:custGeom>
              <a:avLst/>
              <a:gdLst/>
              <a:ahLst/>
              <a:cxnLst/>
              <a:rect r="r" b="b" t="t" l="l"/>
              <a:pathLst>
                <a:path h="548640" w="548640">
                  <a:moveTo>
                    <a:pt x="0" y="0"/>
                  </a:moveTo>
                  <a:lnTo>
                    <a:pt x="548640" y="0"/>
                  </a:lnTo>
                  <a:lnTo>
                    <a:pt x="548640" y="548640"/>
                  </a:lnTo>
                  <a:lnTo>
                    <a:pt x="0" y="5486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  <p:grpSp>
        <p:nvGrpSpPr>
          <p:cNvPr name="Group 54" id="54"/>
          <p:cNvGrpSpPr/>
          <p:nvPr/>
        </p:nvGrpSpPr>
        <p:grpSpPr>
          <a:xfrm rot="0">
            <a:off x="1714500" y="9189720"/>
            <a:ext cx="15636240" cy="822960"/>
            <a:chOff x="0" y="0"/>
            <a:chExt cx="20848320" cy="1097280"/>
          </a:xfrm>
        </p:grpSpPr>
        <p:sp>
          <p:nvSpPr>
            <p:cNvPr name="Freeform 55" id="55"/>
            <p:cNvSpPr/>
            <p:nvPr/>
          </p:nvSpPr>
          <p:spPr>
            <a:xfrm flipH="false" flipV="false" rot="0">
              <a:off x="0" y="0"/>
              <a:ext cx="20848320" cy="1097280"/>
            </a:xfrm>
            <a:custGeom>
              <a:avLst/>
              <a:gdLst/>
              <a:ahLst/>
              <a:cxnLst/>
              <a:rect r="r" b="b" t="t" l="l"/>
              <a:pathLst>
                <a:path h="1097280" w="20848320">
                  <a:moveTo>
                    <a:pt x="0" y="0"/>
                  </a:moveTo>
                  <a:lnTo>
                    <a:pt x="20848320" y="0"/>
                  </a:lnTo>
                  <a:lnTo>
                    <a:pt x="20848320" y="1097280"/>
                  </a:lnTo>
                  <a:lnTo>
                    <a:pt x="0" y="10972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320215" r="0" b="-320215"/>
              </a:stretch>
            </a:blipFill>
          </p:spPr>
        </p:sp>
        <p:sp>
          <p:nvSpPr>
            <p:cNvPr name="TextBox 56" id="56"/>
            <p:cNvSpPr txBox="true"/>
            <p:nvPr/>
          </p:nvSpPr>
          <p:spPr>
            <a:xfrm>
              <a:off x="0" y="-47625"/>
              <a:ext cx="20848320" cy="114490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340"/>
                </a:lnSpc>
              </a:pPr>
              <a:r>
                <a:rPr lang="en-US" sz="1950" i="true">
                  <a:solidFill>
                    <a:srgbClr val="E5B941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G</a:t>
              </a:r>
              <a:r>
                <a:rPr lang="en-US" sz="1950" i="true">
                  <a:solidFill>
                    <a:srgbClr val="E5B941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alite surengti varžybas: kuri grupė perduos žinutę greičiau, bet kartu išsaugos jos tikslumą?</a:t>
              </a:r>
            </a:p>
          </p:txBody>
        </p:sp>
      </p:grp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B3B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14400" y="1024890"/>
            <a:ext cx="16459200" cy="1097280"/>
            <a:chOff x="0" y="0"/>
            <a:chExt cx="21945600" cy="14630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1945600" cy="1463040"/>
            </a:xfrm>
            <a:custGeom>
              <a:avLst/>
              <a:gdLst/>
              <a:ahLst/>
              <a:cxnLst/>
              <a:rect r="r" b="b" t="t" l="l"/>
              <a:pathLst>
                <a:path h="1463040" w="21945600">
                  <a:moveTo>
                    <a:pt x="0" y="0"/>
                  </a:moveTo>
                  <a:lnTo>
                    <a:pt x="21945600" y="0"/>
                  </a:lnTo>
                  <a:lnTo>
                    <a:pt x="21945600" y="1463040"/>
                  </a:lnTo>
                  <a:lnTo>
                    <a:pt x="0" y="14630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42275" r="0" b="-242275"/>
              </a:stretch>
            </a:blipFill>
          </p:spPr>
        </p:sp>
        <p:sp>
          <p:nvSpPr>
            <p:cNvPr name="TextBox 4" id="4"/>
            <p:cNvSpPr txBox="true"/>
            <p:nvPr/>
          </p:nvSpPr>
          <p:spPr>
            <a:xfrm>
              <a:off x="0" y="-9525"/>
              <a:ext cx="21945600" cy="147256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6480"/>
                </a:lnSpc>
              </a:pPr>
              <a:r>
                <a:rPr lang="en-US" sz="5400" b="true">
                  <a:solidFill>
                    <a:srgbClr val="F4EDDF"/>
                  </a:solidFill>
                  <a:latin typeface="Georgia Bold"/>
                  <a:ea typeface="Georgia Bold"/>
                  <a:cs typeface="Georgia Bold"/>
                  <a:sym typeface="Georgia Bold"/>
                </a:rPr>
                <a:t>Ką mes sužinojome apie tai</a:t>
              </a: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960120" y="1920240"/>
            <a:ext cx="16459200" cy="1097280"/>
            <a:chOff x="0" y="0"/>
            <a:chExt cx="21945600" cy="146304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1945600" cy="1463040"/>
            </a:xfrm>
            <a:custGeom>
              <a:avLst/>
              <a:gdLst/>
              <a:ahLst/>
              <a:cxnLst/>
              <a:rect r="r" b="b" t="t" l="l"/>
              <a:pathLst>
                <a:path h="1463040" w="21945600">
                  <a:moveTo>
                    <a:pt x="0" y="0"/>
                  </a:moveTo>
                  <a:lnTo>
                    <a:pt x="21945600" y="0"/>
                  </a:lnTo>
                  <a:lnTo>
                    <a:pt x="21945600" y="1463040"/>
                  </a:lnTo>
                  <a:lnTo>
                    <a:pt x="0" y="14630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42275" r="0" b="-242275"/>
              </a:stretch>
            </a:blipFill>
          </p:spPr>
        </p:sp>
        <p:sp>
          <p:nvSpPr>
            <p:cNvPr name="TextBox 7" id="7"/>
            <p:cNvSpPr txBox="true"/>
            <p:nvPr/>
          </p:nvSpPr>
          <p:spPr>
            <a:xfrm>
              <a:off x="0" y="-9525"/>
              <a:ext cx="21945600" cy="147256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6480"/>
                </a:lnSpc>
              </a:pPr>
              <a:r>
                <a:rPr lang="en-US" b="true" sz="5400" i="true">
                  <a:solidFill>
                    <a:srgbClr val="E5B941"/>
                  </a:solidFill>
                  <a:latin typeface="Georgia Bold Italics"/>
                  <a:ea typeface="Georgia Bold Italics"/>
                  <a:cs typeface="Georgia Bold Italics"/>
                  <a:sym typeface="Georgia Bold Italics"/>
                </a:rPr>
                <a:t>kaip keliauja naujienos?</a:t>
              </a: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950595" y="3693795"/>
            <a:ext cx="128778" cy="4408170"/>
            <a:chOff x="0" y="0"/>
            <a:chExt cx="171704" cy="587756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12700" y="12700"/>
              <a:ext cx="146304" cy="5852160"/>
            </a:xfrm>
            <a:custGeom>
              <a:avLst/>
              <a:gdLst/>
              <a:ahLst/>
              <a:cxnLst/>
              <a:rect r="r" b="b" t="t" l="l"/>
              <a:pathLst>
                <a:path h="5852160" w="146304">
                  <a:moveTo>
                    <a:pt x="0" y="0"/>
                  </a:moveTo>
                  <a:lnTo>
                    <a:pt x="146304" y="0"/>
                  </a:lnTo>
                  <a:lnTo>
                    <a:pt x="146304" y="5852160"/>
                  </a:lnTo>
                  <a:lnTo>
                    <a:pt x="0" y="5852160"/>
                  </a:lnTo>
                  <a:close/>
                </a:path>
              </a:pathLst>
            </a:custGeom>
            <a:solidFill>
              <a:srgbClr val="E5B941"/>
            </a:solid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71704" cy="5877560"/>
            </a:xfrm>
            <a:custGeom>
              <a:avLst/>
              <a:gdLst/>
              <a:ahLst/>
              <a:cxnLst/>
              <a:rect r="r" b="b" t="t" l="l"/>
              <a:pathLst>
                <a:path h="5877560" w="171704">
                  <a:moveTo>
                    <a:pt x="12700" y="0"/>
                  </a:moveTo>
                  <a:lnTo>
                    <a:pt x="159004" y="0"/>
                  </a:lnTo>
                  <a:cubicBezTo>
                    <a:pt x="165989" y="0"/>
                    <a:pt x="171704" y="5715"/>
                    <a:pt x="171704" y="12700"/>
                  </a:cubicBezTo>
                  <a:lnTo>
                    <a:pt x="171704" y="5864860"/>
                  </a:lnTo>
                  <a:cubicBezTo>
                    <a:pt x="171704" y="5871845"/>
                    <a:pt x="165989" y="5877560"/>
                    <a:pt x="159004" y="5877560"/>
                  </a:cubicBezTo>
                  <a:lnTo>
                    <a:pt x="12700" y="5877560"/>
                  </a:lnTo>
                  <a:cubicBezTo>
                    <a:pt x="5715" y="5877560"/>
                    <a:pt x="0" y="5871845"/>
                    <a:pt x="0" y="5864860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5864860"/>
                  </a:lnTo>
                  <a:lnTo>
                    <a:pt x="12700" y="5864860"/>
                  </a:lnTo>
                  <a:lnTo>
                    <a:pt x="12700" y="5852160"/>
                  </a:lnTo>
                  <a:lnTo>
                    <a:pt x="159004" y="5852160"/>
                  </a:lnTo>
                  <a:lnTo>
                    <a:pt x="159004" y="5864860"/>
                  </a:lnTo>
                  <a:lnTo>
                    <a:pt x="146304" y="5864860"/>
                  </a:lnTo>
                  <a:lnTo>
                    <a:pt x="146304" y="12700"/>
                  </a:lnTo>
                  <a:lnTo>
                    <a:pt x="159004" y="12700"/>
                  </a:lnTo>
                  <a:lnTo>
                    <a:pt x="159004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E5B941"/>
            </a:solidFill>
          </p:spPr>
        </p:sp>
      </p:grpSp>
      <p:grpSp>
        <p:nvGrpSpPr>
          <p:cNvPr name="Group 11" id="11"/>
          <p:cNvGrpSpPr/>
          <p:nvPr/>
        </p:nvGrpSpPr>
        <p:grpSpPr>
          <a:xfrm rot="0">
            <a:off x="1060323" y="3693795"/>
            <a:ext cx="5327142" cy="4408170"/>
            <a:chOff x="0" y="0"/>
            <a:chExt cx="7102856" cy="587756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12700" y="12700"/>
              <a:ext cx="7077456" cy="5852160"/>
            </a:xfrm>
            <a:custGeom>
              <a:avLst/>
              <a:gdLst/>
              <a:ahLst/>
              <a:cxnLst/>
              <a:rect r="r" b="b" t="t" l="l"/>
              <a:pathLst>
                <a:path h="5852160" w="7077456">
                  <a:moveTo>
                    <a:pt x="0" y="0"/>
                  </a:moveTo>
                  <a:lnTo>
                    <a:pt x="7077456" y="0"/>
                  </a:lnTo>
                  <a:lnTo>
                    <a:pt x="7077456" y="5852160"/>
                  </a:lnTo>
                  <a:lnTo>
                    <a:pt x="0" y="5852160"/>
                  </a:lnTo>
                  <a:close/>
                </a:path>
              </a:pathLst>
            </a:custGeom>
            <a:solidFill>
              <a:srgbClr val="072921"/>
            </a:solidFill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7102856" cy="5877560"/>
            </a:xfrm>
            <a:custGeom>
              <a:avLst/>
              <a:gdLst/>
              <a:ahLst/>
              <a:cxnLst/>
              <a:rect r="r" b="b" t="t" l="l"/>
              <a:pathLst>
                <a:path h="5877560" w="7102856">
                  <a:moveTo>
                    <a:pt x="12700" y="0"/>
                  </a:moveTo>
                  <a:lnTo>
                    <a:pt x="7090156" y="0"/>
                  </a:lnTo>
                  <a:cubicBezTo>
                    <a:pt x="7097141" y="0"/>
                    <a:pt x="7102856" y="5715"/>
                    <a:pt x="7102856" y="12700"/>
                  </a:cubicBezTo>
                  <a:lnTo>
                    <a:pt x="7102856" y="5864860"/>
                  </a:lnTo>
                  <a:cubicBezTo>
                    <a:pt x="7102856" y="5871845"/>
                    <a:pt x="7097141" y="5877560"/>
                    <a:pt x="7090156" y="5877560"/>
                  </a:cubicBezTo>
                  <a:lnTo>
                    <a:pt x="12700" y="5877560"/>
                  </a:lnTo>
                  <a:cubicBezTo>
                    <a:pt x="5715" y="5877560"/>
                    <a:pt x="0" y="5871845"/>
                    <a:pt x="0" y="5864860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5864860"/>
                  </a:lnTo>
                  <a:lnTo>
                    <a:pt x="12700" y="5864860"/>
                  </a:lnTo>
                  <a:lnTo>
                    <a:pt x="12700" y="5852160"/>
                  </a:lnTo>
                  <a:lnTo>
                    <a:pt x="7090156" y="5852160"/>
                  </a:lnTo>
                  <a:lnTo>
                    <a:pt x="7090156" y="5864860"/>
                  </a:lnTo>
                  <a:lnTo>
                    <a:pt x="7077456" y="5864860"/>
                  </a:lnTo>
                  <a:lnTo>
                    <a:pt x="7077456" y="12700"/>
                  </a:lnTo>
                  <a:lnTo>
                    <a:pt x="7090156" y="12700"/>
                  </a:lnTo>
                  <a:lnTo>
                    <a:pt x="7090156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072921"/>
            </a:solidFill>
          </p:spPr>
        </p:sp>
      </p:grpSp>
      <p:grpSp>
        <p:nvGrpSpPr>
          <p:cNvPr name="Group 14" id="14"/>
          <p:cNvGrpSpPr/>
          <p:nvPr/>
        </p:nvGrpSpPr>
        <p:grpSpPr>
          <a:xfrm rot="0">
            <a:off x="1440180" y="4183380"/>
            <a:ext cx="617220" cy="617220"/>
            <a:chOff x="0" y="0"/>
            <a:chExt cx="822960" cy="822960"/>
          </a:xfrm>
        </p:grpSpPr>
        <p:sp>
          <p:nvSpPr>
            <p:cNvPr name="Freeform 15" id="15" descr="preencoded.png"/>
            <p:cNvSpPr/>
            <p:nvPr/>
          </p:nvSpPr>
          <p:spPr>
            <a:xfrm flipH="false" flipV="false" rot="0">
              <a:off x="0" y="0"/>
              <a:ext cx="822960" cy="822960"/>
            </a:xfrm>
            <a:custGeom>
              <a:avLst/>
              <a:gdLst/>
              <a:ahLst/>
              <a:cxnLst/>
              <a:rect r="r" b="b" t="t" l="l"/>
              <a:pathLst>
                <a:path h="822960" w="822960">
                  <a:moveTo>
                    <a:pt x="0" y="0"/>
                  </a:moveTo>
                  <a:lnTo>
                    <a:pt x="822960" y="0"/>
                  </a:lnTo>
                  <a:lnTo>
                    <a:pt x="822960" y="822960"/>
                  </a:lnTo>
                  <a:lnTo>
                    <a:pt x="0" y="8229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  <p:grpSp>
        <p:nvGrpSpPr>
          <p:cNvPr name="Group 16" id="16"/>
          <p:cNvGrpSpPr/>
          <p:nvPr/>
        </p:nvGrpSpPr>
        <p:grpSpPr>
          <a:xfrm rot="0">
            <a:off x="1371600" y="5074920"/>
            <a:ext cx="4732020" cy="822960"/>
            <a:chOff x="0" y="0"/>
            <a:chExt cx="6309360" cy="109728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6309360" cy="1097280"/>
            </a:xfrm>
            <a:custGeom>
              <a:avLst/>
              <a:gdLst/>
              <a:ahLst/>
              <a:cxnLst/>
              <a:rect r="r" b="b" t="t" l="l"/>
              <a:pathLst>
                <a:path h="1097280" w="6309360">
                  <a:moveTo>
                    <a:pt x="0" y="0"/>
                  </a:moveTo>
                  <a:lnTo>
                    <a:pt x="6309360" y="0"/>
                  </a:lnTo>
                  <a:lnTo>
                    <a:pt x="6309360" y="1097280"/>
                  </a:lnTo>
                  <a:lnTo>
                    <a:pt x="0" y="10972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62038" r="0" b="-62038"/>
              </a:stretch>
            </a:blipFill>
          </p:spPr>
        </p:sp>
        <p:sp>
          <p:nvSpPr>
            <p:cNvPr name="TextBox 18" id="18"/>
            <p:cNvSpPr txBox="true"/>
            <p:nvPr/>
          </p:nvSpPr>
          <p:spPr>
            <a:xfrm>
              <a:off x="0" y="-19050"/>
              <a:ext cx="6309360" cy="111633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600"/>
                </a:lnSpc>
              </a:pPr>
              <a:r>
                <a:rPr lang="en-US" sz="3000" b="true">
                  <a:solidFill>
                    <a:srgbClr val="F4EDDF"/>
                  </a:solidFill>
                  <a:latin typeface="Georgia Bold"/>
                  <a:ea typeface="Georgia Bold"/>
                  <a:cs typeface="Georgia Bold"/>
                  <a:sym typeface="Georgia Bold"/>
                </a:rPr>
                <a:t>Kas pasikeitė?</a:t>
              </a:r>
            </a:p>
          </p:txBody>
        </p:sp>
      </p:grpSp>
      <p:grpSp>
        <p:nvGrpSpPr>
          <p:cNvPr name="Group 19" id="19"/>
          <p:cNvGrpSpPr/>
          <p:nvPr/>
        </p:nvGrpSpPr>
        <p:grpSpPr>
          <a:xfrm rot="0">
            <a:off x="1371600" y="6035040"/>
            <a:ext cx="4732020" cy="1783080"/>
            <a:chOff x="0" y="0"/>
            <a:chExt cx="6309360" cy="237744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6309360" cy="2377440"/>
            </a:xfrm>
            <a:custGeom>
              <a:avLst/>
              <a:gdLst/>
              <a:ahLst/>
              <a:cxnLst/>
              <a:rect r="r" b="b" t="t" l="l"/>
              <a:pathLst>
                <a:path h="2377440" w="6309360">
                  <a:moveTo>
                    <a:pt x="0" y="0"/>
                  </a:moveTo>
                  <a:lnTo>
                    <a:pt x="6309360" y="0"/>
                  </a:lnTo>
                  <a:lnTo>
                    <a:pt x="6309360" y="2377440"/>
                  </a:lnTo>
                  <a:lnTo>
                    <a:pt x="0" y="23774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710" r="0" b="-1710"/>
              </a:stretch>
            </a:blipFill>
          </p:spPr>
        </p:sp>
        <p:sp>
          <p:nvSpPr>
            <p:cNvPr name="TextBox 21" id="21"/>
            <p:cNvSpPr txBox="true"/>
            <p:nvPr/>
          </p:nvSpPr>
          <p:spPr>
            <a:xfrm>
              <a:off x="0" y="-47625"/>
              <a:ext cx="6309360" cy="242506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699"/>
                </a:lnSpc>
              </a:pPr>
              <a:r>
                <a:rPr lang="en-US" sz="2249">
                  <a:solidFill>
                    <a:srgbClr val="D6CFBF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P</a:t>
              </a:r>
              <a:r>
                <a:rPr lang="en-US" sz="2249">
                  <a:solidFill>
                    <a:srgbClr val="D6CFBF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alyginkite galutinę versiją su paveikslėliu. Kokios detalės dingo? Kokios buvo pridėtos?</a:t>
              </a:r>
            </a:p>
            <a:p>
              <a:pPr algn="l">
                <a:lnSpc>
                  <a:spcPts val="2699"/>
                </a:lnSpc>
              </a:pPr>
            </a:p>
          </p:txBody>
        </p:sp>
      </p:grpSp>
      <p:grpSp>
        <p:nvGrpSpPr>
          <p:cNvPr name="Group 22" id="22"/>
          <p:cNvGrpSpPr/>
          <p:nvPr/>
        </p:nvGrpSpPr>
        <p:grpSpPr>
          <a:xfrm rot="0">
            <a:off x="6642735" y="3693795"/>
            <a:ext cx="128778" cy="4408170"/>
            <a:chOff x="0" y="0"/>
            <a:chExt cx="171704" cy="587756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12700" y="12700"/>
              <a:ext cx="146304" cy="5852160"/>
            </a:xfrm>
            <a:custGeom>
              <a:avLst/>
              <a:gdLst/>
              <a:ahLst/>
              <a:cxnLst/>
              <a:rect r="r" b="b" t="t" l="l"/>
              <a:pathLst>
                <a:path h="5852160" w="146304">
                  <a:moveTo>
                    <a:pt x="0" y="0"/>
                  </a:moveTo>
                  <a:lnTo>
                    <a:pt x="146304" y="0"/>
                  </a:lnTo>
                  <a:lnTo>
                    <a:pt x="146304" y="5852160"/>
                  </a:lnTo>
                  <a:lnTo>
                    <a:pt x="0" y="5852160"/>
                  </a:lnTo>
                  <a:close/>
                </a:path>
              </a:pathLst>
            </a:custGeom>
            <a:solidFill>
              <a:srgbClr val="E5B941"/>
            </a:solidFill>
          </p:spPr>
        </p:sp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171704" cy="5877560"/>
            </a:xfrm>
            <a:custGeom>
              <a:avLst/>
              <a:gdLst/>
              <a:ahLst/>
              <a:cxnLst/>
              <a:rect r="r" b="b" t="t" l="l"/>
              <a:pathLst>
                <a:path h="5877560" w="171704">
                  <a:moveTo>
                    <a:pt x="12700" y="0"/>
                  </a:moveTo>
                  <a:lnTo>
                    <a:pt x="159004" y="0"/>
                  </a:lnTo>
                  <a:cubicBezTo>
                    <a:pt x="165989" y="0"/>
                    <a:pt x="171704" y="5715"/>
                    <a:pt x="171704" y="12700"/>
                  </a:cubicBezTo>
                  <a:lnTo>
                    <a:pt x="171704" y="5864860"/>
                  </a:lnTo>
                  <a:cubicBezTo>
                    <a:pt x="171704" y="5871845"/>
                    <a:pt x="165989" y="5877560"/>
                    <a:pt x="159004" y="5877560"/>
                  </a:cubicBezTo>
                  <a:lnTo>
                    <a:pt x="12700" y="5877560"/>
                  </a:lnTo>
                  <a:cubicBezTo>
                    <a:pt x="5715" y="5877560"/>
                    <a:pt x="0" y="5871845"/>
                    <a:pt x="0" y="5864860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5864860"/>
                  </a:lnTo>
                  <a:lnTo>
                    <a:pt x="12700" y="5864860"/>
                  </a:lnTo>
                  <a:lnTo>
                    <a:pt x="12700" y="5852160"/>
                  </a:lnTo>
                  <a:lnTo>
                    <a:pt x="159004" y="5852160"/>
                  </a:lnTo>
                  <a:lnTo>
                    <a:pt x="159004" y="5864860"/>
                  </a:lnTo>
                  <a:lnTo>
                    <a:pt x="146304" y="5864860"/>
                  </a:lnTo>
                  <a:lnTo>
                    <a:pt x="146304" y="12700"/>
                  </a:lnTo>
                  <a:lnTo>
                    <a:pt x="159004" y="12700"/>
                  </a:lnTo>
                  <a:lnTo>
                    <a:pt x="159004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E5B941"/>
            </a:solidFill>
          </p:spPr>
        </p:sp>
      </p:grpSp>
      <p:grpSp>
        <p:nvGrpSpPr>
          <p:cNvPr name="Group 25" id="25"/>
          <p:cNvGrpSpPr/>
          <p:nvPr/>
        </p:nvGrpSpPr>
        <p:grpSpPr>
          <a:xfrm rot="0">
            <a:off x="6752463" y="3693795"/>
            <a:ext cx="5327142" cy="4408170"/>
            <a:chOff x="0" y="0"/>
            <a:chExt cx="7102856" cy="587756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12700" y="12700"/>
              <a:ext cx="7077456" cy="5852160"/>
            </a:xfrm>
            <a:custGeom>
              <a:avLst/>
              <a:gdLst/>
              <a:ahLst/>
              <a:cxnLst/>
              <a:rect r="r" b="b" t="t" l="l"/>
              <a:pathLst>
                <a:path h="5852160" w="7077456">
                  <a:moveTo>
                    <a:pt x="0" y="0"/>
                  </a:moveTo>
                  <a:lnTo>
                    <a:pt x="7077456" y="0"/>
                  </a:lnTo>
                  <a:lnTo>
                    <a:pt x="7077456" y="5852160"/>
                  </a:lnTo>
                  <a:lnTo>
                    <a:pt x="0" y="5852160"/>
                  </a:lnTo>
                  <a:close/>
                </a:path>
              </a:pathLst>
            </a:custGeom>
            <a:solidFill>
              <a:srgbClr val="072921"/>
            </a:solidFill>
          </p:spPr>
        </p:sp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7102856" cy="5877560"/>
            </a:xfrm>
            <a:custGeom>
              <a:avLst/>
              <a:gdLst/>
              <a:ahLst/>
              <a:cxnLst/>
              <a:rect r="r" b="b" t="t" l="l"/>
              <a:pathLst>
                <a:path h="5877560" w="7102856">
                  <a:moveTo>
                    <a:pt x="12700" y="0"/>
                  </a:moveTo>
                  <a:lnTo>
                    <a:pt x="7090156" y="0"/>
                  </a:lnTo>
                  <a:cubicBezTo>
                    <a:pt x="7097141" y="0"/>
                    <a:pt x="7102856" y="5715"/>
                    <a:pt x="7102856" y="12700"/>
                  </a:cubicBezTo>
                  <a:lnTo>
                    <a:pt x="7102856" y="5864860"/>
                  </a:lnTo>
                  <a:cubicBezTo>
                    <a:pt x="7102856" y="5871845"/>
                    <a:pt x="7097141" y="5877560"/>
                    <a:pt x="7090156" y="5877560"/>
                  </a:cubicBezTo>
                  <a:lnTo>
                    <a:pt x="12700" y="5877560"/>
                  </a:lnTo>
                  <a:cubicBezTo>
                    <a:pt x="5715" y="5877560"/>
                    <a:pt x="0" y="5871845"/>
                    <a:pt x="0" y="5864860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5864860"/>
                  </a:lnTo>
                  <a:lnTo>
                    <a:pt x="12700" y="5864860"/>
                  </a:lnTo>
                  <a:lnTo>
                    <a:pt x="12700" y="5852160"/>
                  </a:lnTo>
                  <a:lnTo>
                    <a:pt x="7090156" y="5852160"/>
                  </a:lnTo>
                  <a:lnTo>
                    <a:pt x="7090156" y="5864860"/>
                  </a:lnTo>
                  <a:lnTo>
                    <a:pt x="7077456" y="5864860"/>
                  </a:lnTo>
                  <a:lnTo>
                    <a:pt x="7077456" y="12700"/>
                  </a:lnTo>
                  <a:lnTo>
                    <a:pt x="7090156" y="12700"/>
                  </a:lnTo>
                  <a:lnTo>
                    <a:pt x="7090156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072921"/>
            </a:solidFill>
          </p:spPr>
        </p:sp>
      </p:grpSp>
      <p:grpSp>
        <p:nvGrpSpPr>
          <p:cNvPr name="Group 28" id="28"/>
          <p:cNvGrpSpPr/>
          <p:nvPr/>
        </p:nvGrpSpPr>
        <p:grpSpPr>
          <a:xfrm rot="0">
            <a:off x="7132320" y="4183380"/>
            <a:ext cx="617220" cy="617220"/>
            <a:chOff x="0" y="0"/>
            <a:chExt cx="822960" cy="822960"/>
          </a:xfrm>
        </p:grpSpPr>
        <p:sp>
          <p:nvSpPr>
            <p:cNvPr name="Freeform 29" id="29" descr="preencoded.png"/>
            <p:cNvSpPr/>
            <p:nvPr/>
          </p:nvSpPr>
          <p:spPr>
            <a:xfrm flipH="false" flipV="false" rot="0">
              <a:off x="0" y="0"/>
              <a:ext cx="822960" cy="822960"/>
            </a:xfrm>
            <a:custGeom>
              <a:avLst/>
              <a:gdLst/>
              <a:ahLst/>
              <a:cxnLst/>
              <a:rect r="r" b="b" t="t" l="l"/>
              <a:pathLst>
                <a:path h="822960" w="822960">
                  <a:moveTo>
                    <a:pt x="0" y="0"/>
                  </a:moveTo>
                  <a:lnTo>
                    <a:pt x="822960" y="0"/>
                  </a:lnTo>
                  <a:lnTo>
                    <a:pt x="822960" y="822960"/>
                  </a:lnTo>
                  <a:lnTo>
                    <a:pt x="0" y="8229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  <p:grpSp>
        <p:nvGrpSpPr>
          <p:cNvPr name="Group 30" id="30"/>
          <p:cNvGrpSpPr/>
          <p:nvPr/>
        </p:nvGrpSpPr>
        <p:grpSpPr>
          <a:xfrm rot="0">
            <a:off x="7063740" y="5074920"/>
            <a:ext cx="4732020" cy="1027881"/>
            <a:chOff x="0" y="0"/>
            <a:chExt cx="6309360" cy="1370509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6309360" cy="1370509"/>
            </a:xfrm>
            <a:custGeom>
              <a:avLst/>
              <a:gdLst/>
              <a:ahLst/>
              <a:cxnLst/>
              <a:rect r="r" b="b" t="t" l="l"/>
              <a:pathLst>
                <a:path h="1370509" w="6309360">
                  <a:moveTo>
                    <a:pt x="0" y="0"/>
                  </a:moveTo>
                  <a:lnTo>
                    <a:pt x="6309360" y="0"/>
                  </a:lnTo>
                  <a:lnTo>
                    <a:pt x="6309360" y="1370509"/>
                  </a:lnTo>
                  <a:lnTo>
                    <a:pt x="0" y="1370509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49670" r="0" b="-29734"/>
              </a:stretch>
            </a:blipFill>
          </p:spPr>
        </p:sp>
        <p:sp>
          <p:nvSpPr>
            <p:cNvPr name="TextBox 32" id="32"/>
            <p:cNvSpPr txBox="true"/>
            <p:nvPr/>
          </p:nvSpPr>
          <p:spPr>
            <a:xfrm>
              <a:off x="0" y="-19050"/>
              <a:ext cx="6309360" cy="1389559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600"/>
                </a:lnSpc>
              </a:pPr>
              <a:r>
                <a:rPr lang="en-US" sz="3000" b="true">
                  <a:solidFill>
                    <a:srgbClr val="F4EDDF"/>
                  </a:solidFill>
                  <a:latin typeface="Georgia Bold"/>
                  <a:ea typeface="Georgia Bold"/>
                  <a:cs typeface="Georgia Bold"/>
                  <a:sym typeface="Georgia Bold"/>
                </a:rPr>
                <a:t>Kas</a:t>
              </a:r>
              <a:r>
                <a:rPr lang="en-US" sz="3000" b="true">
                  <a:solidFill>
                    <a:srgbClr val="F4EDDF"/>
                  </a:solidFill>
                  <a:latin typeface="Georgia Bold"/>
                  <a:ea typeface="Georgia Bold"/>
                  <a:cs typeface="Georgia Bold"/>
                  <a:sym typeface="Georgia Bold"/>
                </a:rPr>
                <a:t> nusprendė, ką palikti?</a:t>
              </a:r>
            </a:p>
          </p:txBody>
        </p:sp>
      </p:grpSp>
      <p:grpSp>
        <p:nvGrpSpPr>
          <p:cNvPr name="Group 33" id="33"/>
          <p:cNvGrpSpPr/>
          <p:nvPr/>
        </p:nvGrpSpPr>
        <p:grpSpPr>
          <a:xfrm rot="0">
            <a:off x="7063740" y="6035040"/>
            <a:ext cx="4732020" cy="1783080"/>
            <a:chOff x="0" y="0"/>
            <a:chExt cx="6309360" cy="2377440"/>
          </a:xfrm>
        </p:grpSpPr>
        <p:sp>
          <p:nvSpPr>
            <p:cNvPr name="Freeform 34" id="34"/>
            <p:cNvSpPr/>
            <p:nvPr/>
          </p:nvSpPr>
          <p:spPr>
            <a:xfrm flipH="false" flipV="false" rot="0">
              <a:off x="0" y="0"/>
              <a:ext cx="6309360" cy="2377440"/>
            </a:xfrm>
            <a:custGeom>
              <a:avLst/>
              <a:gdLst/>
              <a:ahLst/>
              <a:cxnLst/>
              <a:rect r="r" b="b" t="t" l="l"/>
              <a:pathLst>
                <a:path h="2377440" w="6309360">
                  <a:moveTo>
                    <a:pt x="0" y="0"/>
                  </a:moveTo>
                  <a:lnTo>
                    <a:pt x="6309360" y="0"/>
                  </a:lnTo>
                  <a:lnTo>
                    <a:pt x="6309360" y="2377440"/>
                  </a:lnTo>
                  <a:lnTo>
                    <a:pt x="0" y="23774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710" r="0" b="-1710"/>
              </a:stretch>
            </a:blipFill>
          </p:spPr>
        </p:sp>
        <p:sp>
          <p:nvSpPr>
            <p:cNvPr name="TextBox 35" id="35"/>
            <p:cNvSpPr txBox="true"/>
            <p:nvPr/>
          </p:nvSpPr>
          <p:spPr>
            <a:xfrm>
              <a:off x="0" y="-47625"/>
              <a:ext cx="6309360" cy="242506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340"/>
                </a:lnSpc>
              </a:pPr>
              <a:r>
                <a:rPr lang="en-US" sz="1950">
                  <a:solidFill>
                    <a:srgbClr val="D6CFBF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Kiekvien</a:t>
              </a:r>
              <a:r>
                <a:rPr lang="en-US" sz="1950">
                  <a:solidFill>
                    <a:srgbClr val="D6CFBF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as žmogus pasirinko tai, ką manė esant svarbu perduoti išlaikant tikslumą. Žurnalistai elgiasi taip pat.</a:t>
              </a:r>
            </a:p>
          </p:txBody>
        </p:sp>
      </p:grpSp>
      <p:grpSp>
        <p:nvGrpSpPr>
          <p:cNvPr name="Group 36" id="36"/>
          <p:cNvGrpSpPr/>
          <p:nvPr/>
        </p:nvGrpSpPr>
        <p:grpSpPr>
          <a:xfrm rot="0">
            <a:off x="12334875" y="3693795"/>
            <a:ext cx="128778" cy="4408170"/>
            <a:chOff x="0" y="0"/>
            <a:chExt cx="171704" cy="5877560"/>
          </a:xfrm>
        </p:grpSpPr>
        <p:sp>
          <p:nvSpPr>
            <p:cNvPr name="Freeform 37" id="37"/>
            <p:cNvSpPr/>
            <p:nvPr/>
          </p:nvSpPr>
          <p:spPr>
            <a:xfrm flipH="false" flipV="false" rot="0">
              <a:off x="12700" y="12700"/>
              <a:ext cx="146304" cy="5852160"/>
            </a:xfrm>
            <a:custGeom>
              <a:avLst/>
              <a:gdLst/>
              <a:ahLst/>
              <a:cxnLst/>
              <a:rect r="r" b="b" t="t" l="l"/>
              <a:pathLst>
                <a:path h="5852160" w="146304">
                  <a:moveTo>
                    <a:pt x="0" y="0"/>
                  </a:moveTo>
                  <a:lnTo>
                    <a:pt x="146304" y="0"/>
                  </a:lnTo>
                  <a:lnTo>
                    <a:pt x="146304" y="5852160"/>
                  </a:lnTo>
                  <a:lnTo>
                    <a:pt x="0" y="5852160"/>
                  </a:lnTo>
                  <a:close/>
                </a:path>
              </a:pathLst>
            </a:custGeom>
            <a:solidFill>
              <a:srgbClr val="E5B941"/>
            </a:solidFill>
          </p:spPr>
        </p:sp>
        <p:sp>
          <p:nvSpPr>
            <p:cNvPr name="Freeform 38" id="38"/>
            <p:cNvSpPr/>
            <p:nvPr/>
          </p:nvSpPr>
          <p:spPr>
            <a:xfrm flipH="false" flipV="false" rot="0">
              <a:off x="0" y="0"/>
              <a:ext cx="171704" cy="5877560"/>
            </a:xfrm>
            <a:custGeom>
              <a:avLst/>
              <a:gdLst/>
              <a:ahLst/>
              <a:cxnLst/>
              <a:rect r="r" b="b" t="t" l="l"/>
              <a:pathLst>
                <a:path h="5877560" w="171704">
                  <a:moveTo>
                    <a:pt x="12700" y="0"/>
                  </a:moveTo>
                  <a:lnTo>
                    <a:pt x="159004" y="0"/>
                  </a:lnTo>
                  <a:cubicBezTo>
                    <a:pt x="165989" y="0"/>
                    <a:pt x="171704" y="5715"/>
                    <a:pt x="171704" y="12700"/>
                  </a:cubicBezTo>
                  <a:lnTo>
                    <a:pt x="171704" y="5864860"/>
                  </a:lnTo>
                  <a:cubicBezTo>
                    <a:pt x="171704" y="5871845"/>
                    <a:pt x="165989" y="5877560"/>
                    <a:pt x="159004" y="5877560"/>
                  </a:cubicBezTo>
                  <a:lnTo>
                    <a:pt x="12700" y="5877560"/>
                  </a:lnTo>
                  <a:cubicBezTo>
                    <a:pt x="5715" y="5877560"/>
                    <a:pt x="0" y="5871845"/>
                    <a:pt x="0" y="5864860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5864860"/>
                  </a:lnTo>
                  <a:lnTo>
                    <a:pt x="12700" y="5864860"/>
                  </a:lnTo>
                  <a:lnTo>
                    <a:pt x="12700" y="5852160"/>
                  </a:lnTo>
                  <a:lnTo>
                    <a:pt x="159004" y="5852160"/>
                  </a:lnTo>
                  <a:lnTo>
                    <a:pt x="159004" y="5864860"/>
                  </a:lnTo>
                  <a:lnTo>
                    <a:pt x="146304" y="5864860"/>
                  </a:lnTo>
                  <a:lnTo>
                    <a:pt x="146304" y="12700"/>
                  </a:lnTo>
                  <a:lnTo>
                    <a:pt x="159004" y="12700"/>
                  </a:lnTo>
                  <a:lnTo>
                    <a:pt x="159004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E5B941"/>
            </a:solidFill>
          </p:spPr>
        </p:sp>
      </p:grpSp>
      <p:grpSp>
        <p:nvGrpSpPr>
          <p:cNvPr name="Group 39" id="39"/>
          <p:cNvGrpSpPr/>
          <p:nvPr/>
        </p:nvGrpSpPr>
        <p:grpSpPr>
          <a:xfrm rot="0">
            <a:off x="12444603" y="3693795"/>
            <a:ext cx="5327142" cy="4408170"/>
            <a:chOff x="0" y="0"/>
            <a:chExt cx="7102856" cy="5877560"/>
          </a:xfrm>
        </p:grpSpPr>
        <p:sp>
          <p:nvSpPr>
            <p:cNvPr name="Freeform 40" id="40"/>
            <p:cNvSpPr/>
            <p:nvPr/>
          </p:nvSpPr>
          <p:spPr>
            <a:xfrm flipH="false" flipV="false" rot="0">
              <a:off x="12700" y="12700"/>
              <a:ext cx="7077456" cy="5852160"/>
            </a:xfrm>
            <a:custGeom>
              <a:avLst/>
              <a:gdLst/>
              <a:ahLst/>
              <a:cxnLst/>
              <a:rect r="r" b="b" t="t" l="l"/>
              <a:pathLst>
                <a:path h="5852160" w="7077456">
                  <a:moveTo>
                    <a:pt x="0" y="0"/>
                  </a:moveTo>
                  <a:lnTo>
                    <a:pt x="7077456" y="0"/>
                  </a:lnTo>
                  <a:lnTo>
                    <a:pt x="7077456" y="5852160"/>
                  </a:lnTo>
                  <a:lnTo>
                    <a:pt x="0" y="5852160"/>
                  </a:lnTo>
                  <a:close/>
                </a:path>
              </a:pathLst>
            </a:custGeom>
            <a:solidFill>
              <a:srgbClr val="072921"/>
            </a:solidFill>
          </p:spPr>
        </p:sp>
        <p:sp>
          <p:nvSpPr>
            <p:cNvPr name="Freeform 41" id="41"/>
            <p:cNvSpPr/>
            <p:nvPr/>
          </p:nvSpPr>
          <p:spPr>
            <a:xfrm flipH="false" flipV="false" rot="0">
              <a:off x="0" y="0"/>
              <a:ext cx="7102856" cy="5877560"/>
            </a:xfrm>
            <a:custGeom>
              <a:avLst/>
              <a:gdLst/>
              <a:ahLst/>
              <a:cxnLst/>
              <a:rect r="r" b="b" t="t" l="l"/>
              <a:pathLst>
                <a:path h="5877560" w="7102856">
                  <a:moveTo>
                    <a:pt x="12700" y="0"/>
                  </a:moveTo>
                  <a:lnTo>
                    <a:pt x="7090156" y="0"/>
                  </a:lnTo>
                  <a:cubicBezTo>
                    <a:pt x="7097141" y="0"/>
                    <a:pt x="7102856" y="5715"/>
                    <a:pt x="7102856" y="12700"/>
                  </a:cubicBezTo>
                  <a:lnTo>
                    <a:pt x="7102856" y="5864860"/>
                  </a:lnTo>
                  <a:cubicBezTo>
                    <a:pt x="7102856" y="5871845"/>
                    <a:pt x="7097141" y="5877560"/>
                    <a:pt x="7090156" y="5877560"/>
                  </a:cubicBezTo>
                  <a:lnTo>
                    <a:pt x="12700" y="5877560"/>
                  </a:lnTo>
                  <a:cubicBezTo>
                    <a:pt x="5715" y="5877560"/>
                    <a:pt x="0" y="5871845"/>
                    <a:pt x="0" y="5864860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5864860"/>
                  </a:lnTo>
                  <a:lnTo>
                    <a:pt x="12700" y="5864860"/>
                  </a:lnTo>
                  <a:lnTo>
                    <a:pt x="12700" y="5852160"/>
                  </a:lnTo>
                  <a:lnTo>
                    <a:pt x="7090156" y="5852160"/>
                  </a:lnTo>
                  <a:lnTo>
                    <a:pt x="7090156" y="5864860"/>
                  </a:lnTo>
                  <a:lnTo>
                    <a:pt x="7077456" y="5864860"/>
                  </a:lnTo>
                  <a:lnTo>
                    <a:pt x="7077456" y="12700"/>
                  </a:lnTo>
                  <a:lnTo>
                    <a:pt x="7090156" y="12700"/>
                  </a:lnTo>
                  <a:lnTo>
                    <a:pt x="7090156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072921"/>
            </a:solidFill>
          </p:spPr>
        </p:sp>
      </p:grpSp>
      <p:grpSp>
        <p:nvGrpSpPr>
          <p:cNvPr name="Group 42" id="42"/>
          <p:cNvGrpSpPr/>
          <p:nvPr/>
        </p:nvGrpSpPr>
        <p:grpSpPr>
          <a:xfrm rot="0">
            <a:off x="12824460" y="4183380"/>
            <a:ext cx="617220" cy="617220"/>
            <a:chOff x="0" y="0"/>
            <a:chExt cx="822960" cy="822960"/>
          </a:xfrm>
        </p:grpSpPr>
        <p:sp>
          <p:nvSpPr>
            <p:cNvPr name="Freeform 43" id="43" descr="preencoded.png"/>
            <p:cNvSpPr/>
            <p:nvPr/>
          </p:nvSpPr>
          <p:spPr>
            <a:xfrm flipH="false" flipV="false" rot="0">
              <a:off x="0" y="0"/>
              <a:ext cx="822960" cy="822960"/>
            </a:xfrm>
            <a:custGeom>
              <a:avLst/>
              <a:gdLst/>
              <a:ahLst/>
              <a:cxnLst/>
              <a:rect r="r" b="b" t="t" l="l"/>
              <a:pathLst>
                <a:path h="822960" w="822960">
                  <a:moveTo>
                    <a:pt x="0" y="0"/>
                  </a:moveTo>
                  <a:lnTo>
                    <a:pt x="822960" y="0"/>
                  </a:lnTo>
                  <a:lnTo>
                    <a:pt x="822960" y="822960"/>
                  </a:lnTo>
                  <a:lnTo>
                    <a:pt x="0" y="8229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  <p:grpSp>
        <p:nvGrpSpPr>
          <p:cNvPr name="Group 44" id="44"/>
          <p:cNvGrpSpPr/>
          <p:nvPr/>
        </p:nvGrpSpPr>
        <p:grpSpPr>
          <a:xfrm rot="0">
            <a:off x="12755880" y="5074920"/>
            <a:ext cx="4732020" cy="1027881"/>
            <a:chOff x="0" y="0"/>
            <a:chExt cx="6309360" cy="1370509"/>
          </a:xfrm>
        </p:grpSpPr>
        <p:sp>
          <p:nvSpPr>
            <p:cNvPr name="Freeform 45" id="45"/>
            <p:cNvSpPr/>
            <p:nvPr/>
          </p:nvSpPr>
          <p:spPr>
            <a:xfrm flipH="false" flipV="false" rot="0">
              <a:off x="0" y="0"/>
              <a:ext cx="6309360" cy="1370509"/>
            </a:xfrm>
            <a:custGeom>
              <a:avLst/>
              <a:gdLst/>
              <a:ahLst/>
              <a:cxnLst/>
              <a:rect r="r" b="b" t="t" l="l"/>
              <a:pathLst>
                <a:path h="1370509" w="6309360">
                  <a:moveTo>
                    <a:pt x="0" y="0"/>
                  </a:moveTo>
                  <a:lnTo>
                    <a:pt x="6309360" y="0"/>
                  </a:lnTo>
                  <a:lnTo>
                    <a:pt x="6309360" y="1370509"/>
                  </a:lnTo>
                  <a:lnTo>
                    <a:pt x="0" y="1370509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49670" r="0" b="-29734"/>
              </a:stretch>
            </a:blipFill>
          </p:spPr>
        </p:sp>
        <p:sp>
          <p:nvSpPr>
            <p:cNvPr name="TextBox 46" id="46"/>
            <p:cNvSpPr txBox="true"/>
            <p:nvPr/>
          </p:nvSpPr>
          <p:spPr>
            <a:xfrm>
              <a:off x="0" y="-19050"/>
              <a:ext cx="6309360" cy="1389559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600"/>
                </a:lnSpc>
              </a:pPr>
              <a:r>
                <a:rPr lang="en-US" sz="3000" b="true">
                  <a:solidFill>
                    <a:srgbClr val="F4EDDF"/>
                  </a:solidFill>
                  <a:latin typeface="Georgia Bold"/>
                  <a:ea typeface="Georgia Bold"/>
                  <a:cs typeface="Georgia Bold"/>
                  <a:sym typeface="Georgia Bold"/>
                </a:rPr>
                <a:t>Kas jeigu nebūtų buvę jokios iliustracijos?</a:t>
              </a:r>
            </a:p>
          </p:txBody>
        </p:sp>
      </p:grpSp>
      <p:grpSp>
        <p:nvGrpSpPr>
          <p:cNvPr name="Group 47" id="47"/>
          <p:cNvGrpSpPr/>
          <p:nvPr/>
        </p:nvGrpSpPr>
        <p:grpSpPr>
          <a:xfrm rot="0">
            <a:off x="12755880" y="6035040"/>
            <a:ext cx="4732020" cy="1783080"/>
            <a:chOff x="0" y="0"/>
            <a:chExt cx="6309360" cy="2377440"/>
          </a:xfrm>
        </p:grpSpPr>
        <p:sp>
          <p:nvSpPr>
            <p:cNvPr name="Freeform 48" id="48"/>
            <p:cNvSpPr/>
            <p:nvPr/>
          </p:nvSpPr>
          <p:spPr>
            <a:xfrm flipH="false" flipV="false" rot="0">
              <a:off x="0" y="0"/>
              <a:ext cx="6309360" cy="2377440"/>
            </a:xfrm>
            <a:custGeom>
              <a:avLst/>
              <a:gdLst/>
              <a:ahLst/>
              <a:cxnLst/>
              <a:rect r="r" b="b" t="t" l="l"/>
              <a:pathLst>
                <a:path h="2377440" w="6309360">
                  <a:moveTo>
                    <a:pt x="0" y="0"/>
                  </a:moveTo>
                  <a:lnTo>
                    <a:pt x="6309360" y="0"/>
                  </a:lnTo>
                  <a:lnTo>
                    <a:pt x="6309360" y="2377440"/>
                  </a:lnTo>
                  <a:lnTo>
                    <a:pt x="0" y="23774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710" r="0" b="-1710"/>
              </a:stretch>
            </a:blipFill>
          </p:spPr>
        </p:sp>
        <p:sp>
          <p:nvSpPr>
            <p:cNvPr name="TextBox 49" id="49"/>
            <p:cNvSpPr txBox="true"/>
            <p:nvPr/>
          </p:nvSpPr>
          <p:spPr>
            <a:xfrm>
              <a:off x="0" y="-47625"/>
              <a:ext cx="6309360" cy="242506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340"/>
                </a:lnSpc>
              </a:pPr>
              <a:r>
                <a:rPr lang="en-US" sz="1950">
                  <a:solidFill>
                    <a:srgbClr val="D6CFBF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Jei</a:t>
              </a:r>
              <a:r>
                <a:rPr lang="en-US" sz="1950">
                  <a:solidFill>
                    <a:srgbClr val="D6CFBF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niekas nebūtų matęs originalo (iliustracijos), kaip mes galėtume sužinoti, kas iš tikrųjų įvyko?</a:t>
              </a:r>
            </a:p>
            <a:p>
              <a:pPr algn="l">
                <a:lnSpc>
                  <a:spcPts val="2340"/>
                </a:lnSpc>
              </a:pPr>
            </a:p>
          </p:txBody>
        </p:sp>
      </p:grpSp>
      <p:grpSp>
        <p:nvGrpSpPr>
          <p:cNvPr name="Group 50" id="50"/>
          <p:cNvGrpSpPr/>
          <p:nvPr/>
        </p:nvGrpSpPr>
        <p:grpSpPr>
          <a:xfrm rot="0">
            <a:off x="950595" y="8562975"/>
            <a:ext cx="16478250" cy="1390650"/>
            <a:chOff x="0" y="0"/>
            <a:chExt cx="21971000" cy="1854200"/>
          </a:xfrm>
        </p:grpSpPr>
        <p:sp>
          <p:nvSpPr>
            <p:cNvPr name="Freeform 51" id="51"/>
            <p:cNvSpPr/>
            <p:nvPr/>
          </p:nvSpPr>
          <p:spPr>
            <a:xfrm flipH="false" flipV="false" rot="0">
              <a:off x="12700" y="12700"/>
              <a:ext cx="21945600" cy="1828800"/>
            </a:xfrm>
            <a:custGeom>
              <a:avLst/>
              <a:gdLst/>
              <a:ahLst/>
              <a:cxnLst/>
              <a:rect r="r" b="b" t="t" l="l"/>
              <a:pathLst>
                <a:path h="1828800" w="21945600">
                  <a:moveTo>
                    <a:pt x="0" y="0"/>
                  </a:moveTo>
                  <a:lnTo>
                    <a:pt x="21945600" y="0"/>
                  </a:lnTo>
                  <a:lnTo>
                    <a:pt x="21945600" y="1828800"/>
                  </a:lnTo>
                  <a:lnTo>
                    <a:pt x="0" y="1828800"/>
                  </a:lnTo>
                  <a:close/>
                </a:path>
              </a:pathLst>
            </a:custGeom>
            <a:solidFill>
              <a:srgbClr val="F7F3E3"/>
            </a:solidFill>
          </p:spPr>
        </p:sp>
        <p:sp>
          <p:nvSpPr>
            <p:cNvPr name="Freeform 52" id="52"/>
            <p:cNvSpPr/>
            <p:nvPr/>
          </p:nvSpPr>
          <p:spPr>
            <a:xfrm flipH="false" flipV="false" rot="0">
              <a:off x="0" y="0"/>
              <a:ext cx="21971000" cy="1854200"/>
            </a:xfrm>
            <a:custGeom>
              <a:avLst/>
              <a:gdLst/>
              <a:ahLst/>
              <a:cxnLst/>
              <a:rect r="r" b="b" t="t" l="l"/>
              <a:pathLst>
                <a:path h="1854200" w="21971000">
                  <a:moveTo>
                    <a:pt x="12700" y="0"/>
                  </a:moveTo>
                  <a:lnTo>
                    <a:pt x="21958300" y="0"/>
                  </a:lnTo>
                  <a:cubicBezTo>
                    <a:pt x="21965286" y="0"/>
                    <a:pt x="21971000" y="5715"/>
                    <a:pt x="21971000" y="12700"/>
                  </a:cubicBezTo>
                  <a:lnTo>
                    <a:pt x="21971000" y="1841500"/>
                  </a:lnTo>
                  <a:cubicBezTo>
                    <a:pt x="21971000" y="1848485"/>
                    <a:pt x="21965286" y="1854200"/>
                    <a:pt x="21958300" y="1854200"/>
                  </a:cubicBezTo>
                  <a:lnTo>
                    <a:pt x="12700" y="1854200"/>
                  </a:lnTo>
                  <a:cubicBezTo>
                    <a:pt x="5715" y="1854200"/>
                    <a:pt x="0" y="1848485"/>
                    <a:pt x="0" y="1841500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1841500"/>
                  </a:lnTo>
                  <a:lnTo>
                    <a:pt x="12700" y="1841500"/>
                  </a:lnTo>
                  <a:lnTo>
                    <a:pt x="12700" y="1828800"/>
                  </a:lnTo>
                  <a:lnTo>
                    <a:pt x="21958300" y="1828800"/>
                  </a:lnTo>
                  <a:lnTo>
                    <a:pt x="21958300" y="1841500"/>
                  </a:lnTo>
                  <a:lnTo>
                    <a:pt x="21945600" y="1841500"/>
                  </a:lnTo>
                  <a:lnTo>
                    <a:pt x="21945600" y="12700"/>
                  </a:lnTo>
                  <a:lnTo>
                    <a:pt x="21958300" y="12700"/>
                  </a:lnTo>
                  <a:lnTo>
                    <a:pt x="21958300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F7F3E3"/>
            </a:solidFill>
          </p:spPr>
        </p:sp>
      </p:grpSp>
      <p:grpSp>
        <p:nvGrpSpPr>
          <p:cNvPr name="Group 53" id="53"/>
          <p:cNvGrpSpPr/>
          <p:nvPr/>
        </p:nvGrpSpPr>
        <p:grpSpPr>
          <a:xfrm rot="0">
            <a:off x="950595" y="8562975"/>
            <a:ext cx="224790" cy="1390650"/>
            <a:chOff x="0" y="0"/>
            <a:chExt cx="299720" cy="1854200"/>
          </a:xfrm>
        </p:grpSpPr>
        <p:sp>
          <p:nvSpPr>
            <p:cNvPr name="Freeform 54" id="54"/>
            <p:cNvSpPr/>
            <p:nvPr/>
          </p:nvSpPr>
          <p:spPr>
            <a:xfrm flipH="false" flipV="false" rot="0">
              <a:off x="12700" y="12700"/>
              <a:ext cx="274320" cy="1828800"/>
            </a:xfrm>
            <a:custGeom>
              <a:avLst/>
              <a:gdLst/>
              <a:ahLst/>
              <a:cxnLst/>
              <a:rect r="r" b="b" t="t" l="l"/>
              <a:pathLst>
                <a:path h="1828800" w="274320">
                  <a:moveTo>
                    <a:pt x="0" y="0"/>
                  </a:moveTo>
                  <a:lnTo>
                    <a:pt x="274320" y="0"/>
                  </a:lnTo>
                  <a:lnTo>
                    <a:pt x="274320" y="1828800"/>
                  </a:lnTo>
                  <a:lnTo>
                    <a:pt x="0" y="1828800"/>
                  </a:lnTo>
                  <a:close/>
                </a:path>
              </a:pathLst>
            </a:custGeom>
            <a:solidFill>
              <a:srgbClr val="E5B941"/>
            </a:solidFill>
          </p:spPr>
        </p:sp>
        <p:sp>
          <p:nvSpPr>
            <p:cNvPr name="Freeform 55" id="55"/>
            <p:cNvSpPr/>
            <p:nvPr/>
          </p:nvSpPr>
          <p:spPr>
            <a:xfrm flipH="false" flipV="false" rot="0">
              <a:off x="0" y="0"/>
              <a:ext cx="299720" cy="1854200"/>
            </a:xfrm>
            <a:custGeom>
              <a:avLst/>
              <a:gdLst/>
              <a:ahLst/>
              <a:cxnLst/>
              <a:rect r="r" b="b" t="t" l="l"/>
              <a:pathLst>
                <a:path h="1854200" w="299720">
                  <a:moveTo>
                    <a:pt x="12700" y="0"/>
                  </a:moveTo>
                  <a:lnTo>
                    <a:pt x="287020" y="0"/>
                  </a:lnTo>
                  <a:cubicBezTo>
                    <a:pt x="294005" y="0"/>
                    <a:pt x="299720" y="5715"/>
                    <a:pt x="299720" y="12700"/>
                  </a:cubicBezTo>
                  <a:lnTo>
                    <a:pt x="299720" y="1841500"/>
                  </a:lnTo>
                  <a:cubicBezTo>
                    <a:pt x="299720" y="1848485"/>
                    <a:pt x="294005" y="1854200"/>
                    <a:pt x="287020" y="1854200"/>
                  </a:cubicBezTo>
                  <a:lnTo>
                    <a:pt x="12700" y="1854200"/>
                  </a:lnTo>
                  <a:cubicBezTo>
                    <a:pt x="5715" y="1854200"/>
                    <a:pt x="0" y="1848485"/>
                    <a:pt x="0" y="1841500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1841500"/>
                  </a:lnTo>
                  <a:lnTo>
                    <a:pt x="12700" y="1841500"/>
                  </a:lnTo>
                  <a:lnTo>
                    <a:pt x="12700" y="1828800"/>
                  </a:lnTo>
                  <a:lnTo>
                    <a:pt x="287020" y="1828800"/>
                  </a:lnTo>
                  <a:lnTo>
                    <a:pt x="287020" y="1841500"/>
                  </a:lnTo>
                  <a:lnTo>
                    <a:pt x="274320" y="1841500"/>
                  </a:lnTo>
                  <a:lnTo>
                    <a:pt x="274320" y="12700"/>
                  </a:lnTo>
                  <a:lnTo>
                    <a:pt x="287020" y="12700"/>
                  </a:lnTo>
                  <a:lnTo>
                    <a:pt x="287020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E5B941"/>
            </a:solidFill>
          </p:spPr>
        </p:sp>
      </p:grpSp>
      <p:grpSp>
        <p:nvGrpSpPr>
          <p:cNvPr name="Group 56" id="56"/>
          <p:cNvGrpSpPr/>
          <p:nvPr/>
        </p:nvGrpSpPr>
        <p:grpSpPr>
          <a:xfrm rot="0">
            <a:off x="1371600" y="9001368"/>
            <a:ext cx="16596360" cy="952257"/>
            <a:chOff x="0" y="0"/>
            <a:chExt cx="22128480" cy="1269677"/>
          </a:xfrm>
        </p:grpSpPr>
        <p:sp>
          <p:nvSpPr>
            <p:cNvPr name="Freeform 57" id="57"/>
            <p:cNvSpPr/>
            <p:nvPr/>
          </p:nvSpPr>
          <p:spPr>
            <a:xfrm flipH="false" flipV="false" rot="0">
              <a:off x="0" y="0"/>
              <a:ext cx="22128480" cy="1269677"/>
            </a:xfrm>
            <a:custGeom>
              <a:avLst/>
              <a:gdLst/>
              <a:ahLst/>
              <a:cxnLst/>
              <a:rect r="r" b="b" t="t" l="l"/>
              <a:pathLst>
                <a:path h="1269677" w="22128480">
                  <a:moveTo>
                    <a:pt x="0" y="0"/>
                  </a:moveTo>
                  <a:lnTo>
                    <a:pt x="22128480" y="0"/>
                  </a:lnTo>
                  <a:lnTo>
                    <a:pt x="22128480" y="1269677"/>
                  </a:lnTo>
                  <a:lnTo>
                    <a:pt x="0" y="1269677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96382" r="0" b="-282804"/>
              </a:stretch>
            </a:blipFill>
          </p:spPr>
        </p:sp>
        <p:sp>
          <p:nvSpPr>
            <p:cNvPr name="TextBox 58" id="58"/>
            <p:cNvSpPr txBox="true"/>
            <p:nvPr/>
          </p:nvSpPr>
          <p:spPr>
            <a:xfrm>
              <a:off x="0" y="-57150"/>
              <a:ext cx="22128480" cy="1326827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239"/>
                </a:lnSpc>
              </a:pPr>
              <a:r>
                <a:rPr lang="en-US" sz="2699">
                  <a:solidFill>
                    <a:srgbClr val="0B3B2E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Tarp</a:t>
              </a:r>
              <a:r>
                <a:rPr lang="en-US" sz="2699">
                  <a:solidFill>
                    <a:srgbClr val="0B3B2E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įvykio ir auditorijos sprendimus priima žmonės. Būtent todėl svarbu tikslumas – o dar svarbiau žinoti šaltinį.</a:t>
              </a:r>
            </a:p>
            <a:p>
              <a:pPr algn="l">
                <a:lnSpc>
                  <a:spcPts val="3239"/>
                </a:lnSpc>
              </a:pPr>
            </a:p>
          </p:txBody>
        </p:sp>
      </p:grp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B3B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50595" y="1019175"/>
            <a:ext cx="16478250" cy="773430"/>
            <a:chOff x="0" y="0"/>
            <a:chExt cx="21971000" cy="10312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12700" y="12700"/>
              <a:ext cx="21945600" cy="1005840"/>
            </a:xfrm>
            <a:custGeom>
              <a:avLst/>
              <a:gdLst/>
              <a:ahLst/>
              <a:cxnLst/>
              <a:rect r="r" b="b" t="t" l="l"/>
              <a:pathLst>
                <a:path h="1005840" w="21945600">
                  <a:moveTo>
                    <a:pt x="0" y="0"/>
                  </a:moveTo>
                  <a:lnTo>
                    <a:pt x="21945600" y="0"/>
                  </a:lnTo>
                  <a:lnTo>
                    <a:pt x="21945600" y="1005840"/>
                  </a:lnTo>
                  <a:lnTo>
                    <a:pt x="0" y="1005840"/>
                  </a:lnTo>
                  <a:close/>
                </a:path>
              </a:pathLst>
            </a:custGeom>
            <a:solidFill>
              <a:srgbClr val="072921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1971000" cy="1031240"/>
            </a:xfrm>
            <a:custGeom>
              <a:avLst/>
              <a:gdLst/>
              <a:ahLst/>
              <a:cxnLst/>
              <a:rect r="r" b="b" t="t" l="l"/>
              <a:pathLst>
                <a:path h="1031240" w="21971000">
                  <a:moveTo>
                    <a:pt x="12700" y="0"/>
                  </a:moveTo>
                  <a:lnTo>
                    <a:pt x="21958300" y="0"/>
                  </a:lnTo>
                  <a:cubicBezTo>
                    <a:pt x="21965286" y="0"/>
                    <a:pt x="21971000" y="5715"/>
                    <a:pt x="21971000" y="12700"/>
                  </a:cubicBezTo>
                  <a:lnTo>
                    <a:pt x="21971000" y="1018540"/>
                  </a:lnTo>
                  <a:cubicBezTo>
                    <a:pt x="21971000" y="1025525"/>
                    <a:pt x="21965286" y="1031240"/>
                    <a:pt x="21958300" y="1031240"/>
                  </a:cubicBezTo>
                  <a:lnTo>
                    <a:pt x="12700" y="1031240"/>
                  </a:lnTo>
                  <a:cubicBezTo>
                    <a:pt x="5715" y="1031240"/>
                    <a:pt x="0" y="1025525"/>
                    <a:pt x="0" y="1018540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1018540"/>
                  </a:lnTo>
                  <a:lnTo>
                    <a:pt x="12700" y="1018540"/>
                  </a:lnTo>
                  <a:lnTo>
                    <a:pt x="12700" y="1005840"/>
                  </a:lnTo>
                  <a:lnTo>
                    <a:pt x="21958300" y="1005840"/>
                  </a:lnTo>
                  <a:lnTo>
                    <a:pt x="21958300" y="1018540"/>
                  </a:lnTo>
                  <a:lnTo>
                    <a:pt x="21945600" y="1018540"/>
                  </a:lnTo>
                  <a:lnTo>
                    <a:pt x="21945600" y="12700"/>
                  </a:lnTo>
                  <a:lnTo>
                    <a:pt x="21958300" y="12700"/>
                  </a:lnTo>
                  <a:lnTo>
                    <a:pt x="21958300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072921"/>
            </a:solidFill>
          </p:spPr>
        </p:sp>
      </p:grpSp>
      <p:grpSp>
        <p:nvGrpSpPr>
          <p:cNvPr name="Group 5" id="5"/>
          <p:cNvGrpSpPr/>
          <p:nvPr/>
        </p:nvGrpSpPr>
        <p:grpSpPr>
          <a:xfrm rot="0">
            <a:off x="1165860" y="1193292"/>
            <a:ext cx="411480" cy="411480"/>
            <a:chOff x="0" y="0"/>
            <a:chExt cx="548640" cy="548640"/>
          </a:xfrm>
        </p:grpSpPr>
        <p:sp>
          <p:nvSpPr>
            <p:cNvPr name="Freeform 6" id="6" descr="preencoded.png"/>
            <p:cNvSpPr/>
            <p:nvPr/>
          </p:nvSpPr>
          <p:spPr>
            <a:xfrm flipH="false" flipV="false" rot="0">
              <a:off x="0" y="0"/>
              <a:ext cx="548640" cy="548640"/>
            </a:xfrm>
            <a:custGeom>
              <a:avLst/>
              <a:gdLst/>
              <a:ahLst/>
              <a:cxnLst/>
              <a:rect r="r" b="b" t="t" l="l"/>
              <a:pathLst>
                <a:path h="548640" w="548640">
                  <a:moveTo>
                    <a:pt x="0" y="0"/>
                  </a:moveTo>
                  <a:lnTo>
                    <a:pt x="548640" y="0"/>
                  </a:lnTo>
                  <a:lnTo>
                    <a:pt x="548640" y="548640"/>
                  </a:lnTo>
                  <a:lnTo>
                    <a:pt x="0" y="5486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grpSp>
        <p:nvGrpSpPr>
          <p:cNvPr name="Group 7" id="7"/>
          <p:cNvGrpSpPr/>
          <p:nvPr/>
        </p:nvGrpSpPr>
        <p:grpSpPr>
          <a:xfrm rot="0">
            <a:off x="1645920" y="1028700"/>
            <a:ext cx="15773400" cy="754380"/>
            <a:chOff x="0" y="0"/>
            <a:chExt cx="21031200" cy="100584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1031200" cy="1005840"/>
            </a:xfrm>
            <a:custGeom>
              <a:avLst/>
              <a:gdLst/>
              <a:ahLst/>
              <a:cxnLst/>
              <a:rect r="r" b="b" t="t" l="l"/>
              <a:pathLst>
                <a:path h="1005840" w="21031200">
                  <a:moveTo>
                    <a:pt x="0" y="0"/>
                  </a:moveTo>
                  <a:lnTo>
                    <a:pt x="21031200" y="0"/>
                  </a:lnTo>
                  <a:lnTo>
                    <a:pt x="21031200" y="1005840"/>
                  </a:lnTo>
                  <a:lnTo>
                    <a:pt x="0" y="10058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0" t="-357414" r="0" b="-357414"/>
              </a:stretch>
            </a:blipFill>
          </p:spPr>
        </p:sp>
        <p:sp>
          <p:nvSpPr>
            <p:cNvPr name="TextBox 9" id="9"/>
            <p:cNvSpPr txBox="true"/>
            <p:nvPr/>
          </p:nvSpPr>
          <p:spPr>
            <a:xfrm>
              <a:off x="0" y="-47625"/>
              <a:ext cx="21031200" cy="105346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699"/>
                </a:lnSpc>
              </a:pPr>
              <a:r>
                <a:rPr lang="en-US" sz="2249" i="true">
                  <a:solidFill>
                    <a:srgbClr val="F4EDDF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J</a:t>
              </a:r>
              <a:r>
                <a:rPr lang="en-US" sz="2249" i="true">
                  <a:solidFill>
                    <a:srgbClr val="F4EDDF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ei sutinkate, eikite į KAIRĘ, jei nesutinkate – į DEŠINĘ, arba likite tarp šių nuomonių.</a:t>
              </a: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950595" y="2322195"/>
            <a:ext cx="16478250" cy="4819650"/>
            <a:chOff x="0" y="0"/>
            <a:chExt cx="21971000" cy="64262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12700" y="12700"/>
              <a:ext cx="21945600" cy="6400800"/>
            </a:xfrm>
            <a:custGeom>
              <a:avLst/>
              <a:gdLst/>
              <a:ahLst/>
              <a:cxnLst/>
              <a:rect r="r" b="b" t="t" l="l"/>
              <a:pathLst>
                <a:path h="6400800" w="21945600">
                  <a:moveTo>
                    <a:pt x="0" y="0"/>
                  </a:moveTo>
                  <a:lnTo>
                    <a:pt x="21945600" y="0"/>
                  </a:lnTo>
                  <a:lnTo>
                    <a:pt x="21945600" y="6400800"/>
                  </a:lnTo>
                  <a:lnTo>
                    <a:pt x="0" y="6400800"/>
                  </a:lnTo>
                  <a:close/>
                </a:path>
              </a:pathLst>
            </a:custGeom>
            <a:solidFill>
              <a:srgbClr val="F7F3E3"/>
            </a:solidFill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21971000" cy="6426200"/>
            </a:xfrm>
            <a:custGeom>
              <a:avLst/>
              <a:gdLst/>
              <a:ahLst/>
              <a:cxnLst/>
              <a:rect r="r" b="b" t="t" l="l"/>
              <a:pathLst>
                <a:path h="6426200" w="21971000">
                  <a:moveTo>
                    <a:pt x="12700" y="0"/>
                  </a:moveTo>
                  <a:lnTo>
                    <a:pt x="21958300" y="0"/>
                  </a:lnTo>
                  <a:cubicBezTo>
                    <a:pt x="21965286" y="0"/>
                    <a:pt x="21971000" y="5715"/>
                    <a:pt x="21971000" y="12700"/>
                  </a:cubicBezTo>
                  <a:lnTo>
                    <a:pt x="21971000" y="6413500"/>
                  </a:lnTo>
                  <a:cubicBezTo>
                    <a:pt x="21971000" y="6420485"/>
                    <a:pt x="21965286" y="6426200"/>
                    <a:pt x="21958300" y="6426200"/>
                  </a:cubicBezTo>
                  <a:lnTo>
                    <a:pt x="12700" y="6426200"/>
                  </a:lnTo>
                  <a:cubicBezTo>
                    <a:pt x="5715" y="6426200"/>
                    <a:pt x="0" y="6420485"/>
                    <a:pt x="0" y="6413500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6413500"/>
                  </a:lnTo>
                  <a:lnTo>
                    <a:pt x="12700" y="6413500"/>
                  </a:lnTo>
                  <a:lnTo>
                    <a:pt x="12700" y="6400800"/>
                  </a:lnTo>
                  <a:lnTo>
                    <a:pt x="21958300" y="6400800"/>
                  </a:lnTo>
                  <a:lnTo>
                    <a:pt x="21958300" y="6413500"/>
                  </a:lnTo>
                  <a:lnTo>
                    <a:pt x="21945600" y="6413500"/>
                  </a:lnTo>
                  <a:lnTo>
                    <a:pt x="21945600" y="12700"/>
                  </a:lnTo>
                  <a:lnTo>
                    <a:pt x="21958300" y="12700"/>
                  </a:lnTo>
                  <a:lnTo>
                    <a:pt x="21958300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F7F3E3"/>
            </a:solidFill>
          </p:spPr>
        </p:sp>
      </p:grpSp>
      <p:grpSp>
        <p:nvGrpSpPr>
          <p:cNvPr name="Group 13" id="13"/>
          <p:cNvGrpSpPr/>
          <p:nvPr/>
        </p:nvGrpSpPr>
        <p:grpSpPr>
          <a:xfrm rot="0">
            <a:off x="950595" y="2322195"/>
            <a:ext cx="293370" cy="4819650"/>
            <a:chOff x="0" y="0"/>
            <a:chExt cx="391160" cy="64262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12700" y="12700"/>
              <a:ext cx="365760" cy="6400800"/>
            </a:xfrm>
            <a:custGeom>
              <a:avLst/>
              <a:gdLst/>
              <a:ahLst/>
              <a:cxnLst/>
              <a:rect r="r" b="b" t="t" l="l"/>
              <a:pathLst>
                <a:path h="6400800" w="365760">
                  <a:moveTo>
                    <a:pt x="0" y="0"/>
                  </a:moveTo>
                  <a:lnTo>
                    <a:pt x="365760" y="0"/>
                  </a:lnTo>
                  <a:lnTo>
                    <a:pt x="365760" y="6400800"/>
                  </a:lnTo>
                  <a:lnTo>
                    <a:pt x="0" y="6400800"/>
                  </a:lnTo>
                  <a:close/>
                </a:path>
              </a:pathLst>
            </a:custGeom>
            <a:solidFill>
              <a:srgbClr val="E5B941"/>
            </a:solid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391160" cy="6426200"/>
            </a:xfrm>
            <a:custGeom>
              <a:avLst/>
              <a:gdLst/>
              <a:ahLst/>
              <a:cxnLst/>
              <a:rect r="r" b="b" t="t" l="l"/>
              <a:pathLst>
                <a:path h="6426200" w="391160">
                  <a:moveTo>
                    <a:pt x="12700" y="0"/>
                  </a:moveTo>
                  <a:lnTo>
                    <a:pt x="378460" y="0"/>
                  </a:lnTo>
                  <a:cubicBezTo>
                    <a:pt x="385445" y="0"/>
                    <a:pt x="391160" y="5715"/>
                    <a:pt x="391160" y="12700"/>
                  </a:cubicBezTo>
                  <a:lnTo>
                    <a:pt x="391160" y="6413500"/>
                  </a:lnTo>
                  <a:cubicBezTo>
                    <a:pt x="391160" y="6420485"/>
                    <a:pt x="385445" y="6426200"/>
                    <a:pt x="378460" y="6426200"/>
                  </a:cubicBezTo>
                  <a:lnTo>
                    <a:pt x="12700" y="6426200"/>
                  </a:lnTo>
                  <a:cubicBezTo>
                    <a:pt x="5715" y="6426200"/>
                    <a:pt x="0" y="6420485"/>
                    <a:pt x="0" y="6413500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6413500"/>
                  </a:lnTo>
                  <a:lnTo>
                    <a:pt x="12700" y="6413500"/>
                  </a:lnTo>
                  <a:lnTo>
                    <a:pt x="12700" y="6400800"/>
                  </a:lnTo>
                  <a:lnTo>
                    <a:pt x="378460" y="6400800"/>
                  </a:lnTo>
                  <a:lnTo>
                    <a:pt x="378460" y="6413500"/>
                  </a:lnTo>
                  <a:lnTo>
                    <a:pt x="365760" y="6413500"/>
                  </a:lnTo>
                  <a:lnTo>
                    <a:pt x="365760" y="12700"/>
                  </a:lnTo>
                  <a:lnTo>
                    <a:pt x="378460" y="12700"/>
                  </a:lnTo>
                  <a:lnTo>
                    <a:pt x="378460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E5B941"/>
            </a:solidFill>
          </p:spPr>
        </p:sp>
      </p:grpSp>
      <p:grpSp>
        <p:nvGrpSpPr>
          <p:cNvPr name="Group 16" id="16"/>
          <p:cNvGrpSpPr/>
          <p:nvPr/>
        </p:nvGrpSpPr>
        <p:grpSpPr>
          <a:xfrm rot="0">
            <a:off x="1645920" y="2811780"/>
            <a:ext cx="15499080" cy="3840480"/>
            <a:chOff x="0" y="0"/>
            <a:chExt cx="20665440" cy="512064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20665439" cy="5120640"/>
            </a:xfrm>
            <a:custGeom>
              <a:avLst/>
              <a:gdLst/>
              <a:ahLst/>
              <a:cxnLst/>
              <a:rect r="r" b="b" t="t" l="l"/>
              <a:pathLst>
                <a:path h="5120640" w="20665439">
                  <a:moveTo>
                    <a:pt x="0" y="0"/>
                  </a:moveTo>
                  <a:lnTo>
                    <a:pt x="20665439" y="0"/>
                  </a:lnTo>
                  <a:lnTo>
                    <a:pt x="20665439" y="5120640"/>
                  </a:lnTo>
                  <a:lnTo>
                    <a:pt x="0" y="51206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0" t="-28636" r="0" b="-28636"/>
              </a:stretch>
            </a:blipFill>
          </p:spPr>
        </p:sp>
        <p:sp>
          <p:nvSpPr>
            <p:cNvPr name="TextBox 18" id="18"/>
            <p:cNvSpPr txBox="true"/>
            <p:nvPr/>
          </p:nvSpPr>
          <p:spPr>
            <a:xfrm>
              <a:off x="0" y="-19050"/>
              <a:ext cx="20665440" cy="513969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5400"/>
                </a:lnSpc>
              </a:pPr>
              <a:r>
                <a:rPr lang="en-US" b="true" sz="4500" i="true">
                  <a:solidFill>
                    <a:srgbClr val="0B3B2E"/>
                  </a:solidFill>
                  <a:latin typeface="Georgia Bold Italics"/>
                  <a:ea typeface="Georgia Bold Italics"/>
                  <a:cs typeface="Georgia Bold Italics"/>
                  <a:sym typeface="Georgia Bold Italics"/>
                </a:rPr>
                <a:t>„Aš</a:t>
              </a:r>
              <a:r>
                <a:rPr lang="en-US" b="true" sz="4500" i="true">
                  <a:solidFill>
                    <a:srgbClr val="0B3B2E"/>
                  </a:solidFill>
                  <a:latin typeface="Georgia Bold Italics"/>
                  <a:ea typeface="Georgia Bold Italics"/>
                  <a:cs typeface="Georgia Bold Italics"/>
                  <a:sym typeface="Georgia Bold Italics"/>
                </a:rPr>
                <a:t> labiau pasitikiu naujienomis, rodomomis per televiziją ir spausdinamomis spaudoje (arba naujienų portaluose), nei tomis, kurias matau socialiniuose tinkluose.“</a:t>
              </a:r>
            </a:p>
          </p:txBody>
        </p:sp>
      </p:grpSp>
      <p:grpSp>
        <p:nvGrpSpPr>
          <p:cNvPr name="Group 19" id="19"/>
          <p:cNvGrpSpPr/>
          <p:nvPr/>
        </p:nvGrpSpPr>
        <p:grpSpPr>
          <a:xfrm rot="0">
            <a:off x="1352550" y="8484870"/>
            <a:ext cx="15537180" cy="38100"/>
            <a:chOff x="0" y="0"/>
            <a:chExt cx="20716240" cy="5080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25400" y="0"/>
              <a:ext cx="20665439" cy="50800"/>
            </a:xfrm>
            <a:custGeom>
              <a:avLst/>
              <a:gdLst/>
              <a:ahLst/>
              <a:cxnLst/>
              <a:rect r="r" b="b" t="t" l="l"/>
              <a:pathLst>
                <a:path h="50800" w="20665439">
                  <a:moveTo>
                    <a:pt x="0" y="0"/>
                  </a:moveTo>
                  <a:lnTo>
                    <a:pt x="20665439" y="0"/>
                  </a:lnTo>
                  <a:lnTo>
                    <a:pt x="20665439" y="50800"/>
                  </a:lnTo>
                  <a:lnTo>
                    <a:pt x="0" y="50800"/>
                  </a:lnTo>
                  <a:close/>
                </a:path>
              </a:pathLst>
            </a:custGeom>
            <a:solidFill>
              <a:srgbClr val="E5B941"/>
            </a:solidFill>
          </p:spPr>
        </p:sp>
      </p:grpSp>
      <p:grpSp>
        <p:nvGrpSpPr>
          <p:cNvPr name="Group 21" id="21"/>
          <p:cNvGrpSpPr/>
          <p:nvPr/>
        </p:nvGrpSpPr>
        <p:grpSpPr>
          <a:xfrm rot="0">
            <a:off x="1165860" y="8298180"/>
            <a:ext cx="411480" cy="411480"/>
            <a:chOff x="0" y="0"/>
            <a:chExt cx="548640" cy="548640"/>
          </a:xfrm>
        </p:grpSpPr>
        <p:sp>
          <p:nvSpPr>
            <p:cNvPr name="Freeform 22" id="22" descr="preencoded.png"/>
            <p:cNvSpPr/>
            <p:nvPr/>
          </p:nvSpPr>
          <p:spPr>
            <a:xfrm flipH="false" flipV="false" rot="0">
              <a:off x="0" y="0"/>
              <a:ext cx="548640" cy="548640"/>
            </a:xfrm>
            <a:custGeom>
              <a:avLst/>
              <a:gdLst/>
              <a:ahLst/>
              <a:cxnLst/>
              <a:rect r="r" b="b" t="t" l="l"/>
              <a:pathLst>
                <a:path h="548640" w="548640">
                  <a:moveTo>
                    <a:pt x="0" y="0"/>
                  </a:moveTo>
                  <a:lnTo>
                    <a:pt x="548640" y="0"/>
                  </a:lnTo>
                  <a:lnTo>
                    <a:pt x="548640" y="548640"/>
                  </a:lnTo>
                  <a:lnTo>
                    <a:pt x="0" y="5486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0"/>
              </a:stretch>
            </a:blipFill>
          </p:spPr>
        </p:sp>
      </p:grpSp>
      <p:grpSp>
        <p:nvGrpSpPr>
          <p:cNvPr name="Group 23" id="23"/>
          <p:cNvGrpSpPr/>
          <p:nvPr/>
        </p:nvGrpSpPr>
        <p:grpSpPr>
          <a:xfrm rot="0">
            <a:off x="16733520" y="8298180"/>
            <a:ext cx="411480" cy="411480"/>
            <a:chOff x="0" y="0"/>
            <a:chExt cx="548640" cy="548640"/>
          </a:xfrm>
        </p:grpSpPr>
        <p:sp>
          <p:nvSpPr>
            <p:cNvPr name="Freeform 24" id="24" descr="preencoded.png"/>
            <p:cNvSpPr/>
            <p:nvPr/>
          </p:nvSpPr>
          <p:spPr>
            <a:xfrm flipH="false" flipV="false" rot="0">
              <a:off x="0" y="0"/>
              <a:ext cx="548640" cy="548640"/>
            </a:xfrm>
            <a:custGeom>
              <a:avLst/>
              <a:gdLst/>
              <a:ahLst/>
              <a:cxnLst/>
              <a:rect r="r" b="b" t="t" l="l"/>
              <a:pathLst>
                <a:path h="548640" w="548640">
                  <a:moveTo>
                    <a:pt x="0" y="0"/>
                  </a:moveTo>
                  <a:lnTo>
                    <a:pt x="548640" y="0"/>
                  </a:lnTo>
                  <a:lnTo>
                    <a:pt x="548640" y="548640"/>
                  </a:lnTo>
                  <a:lnTo>
                    <a:pt x="0" y="5486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0" b="0"/>
              </a:stretch>
            </a:blipFill>
          </p:spPr>
        </p:sp>
      </p:grpSp>
      <p:grpSp>
        <p:nvGrpSpPr>
          <p:cNvPr name="Group 25" id="25"/>
          <p:cNvGrpSpPr/>
          <p:nvPr/>
        </p:nvGrpSpPr>
        <p:grpSpPr>
          <a:xfrm rot="0">
            <a:off x="1645920" y="8778240"/>
            <a:ext cx="2743200" cy="480060"/>
            <a:chOff x="0" y="0"/>
            <a:chExt cx="3657600" cy="64008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3657600" cy="640080"/>
            </a:xfrm>
            <a:custGeom>
              <a:avLst/>
              <a:gdLst/>
              <a:ahLst/>
              <a:cxnLst/>
              <a:rect r="r" b="b" t="t" l="l"/>
              <a:pathLst>
                <a:path h="640080" w="3657600">
                  <a:moveTo>
                    <a:pt x="0" y="0"/>
                  </a:moveTo>
                  <a:lnTo>
                    <a:pt x="3657600" y="0"/>
                  </a:lnTo>
                  <a:lnTo>
                    <a:pt x="3657600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0" t="-61343" r="0" b="-61343"/>
              </a:stretch>
            </a:blip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28575"/>
              <a:ext cx="3657600" cy="66865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1980"/>
                </a:lnSpc>
              </a:pPr>
              <a:r>
                <a:rPr lang="en-US" b="true" sz="1650" spc="600">
                  <a:solidFill>
                    <a:srgbClr val="E5B941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SUTINKU</a:t>
              </a:r>
            </a:p>
          </p:txBody>
        </p:sp>
      </p:grpSp>
      <p:grpSp>
        <p:nvGrpSpPr>
          <p:cNvPr name="Group 28" id="28"/>
          <p:cNvGrpSpPr/>
          <p:nvPr/>
        </p:nvGrpSpPr>
        <p:grpSpPr>
          <a:xfrm rot="0">
            <a:off x="13990320" y="8812530"/>
            <a:ext cx="2743200" cy="480060"/>
            <a:chOff x="0" y="0"/>
            <a:chExt cx="3657600" cy="640080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3657600" cy="640080"/>
            </a:xfrm>
            <a:custGeom>
              <a:avLst/>
              <a:gdLst/>
              <a:ahLst/>
              <a:cxnLst/>
              <a:rect r="r" b="b" t="t" l="l"/>
              <a:pathLst>
                <a:path h="640080" w="3657600">
                  <a:moveTo>
                    <a:pt x="0" y="0"/>
                  </a:moveTo>
                  <a:lnTo>
                    <a:pt x="3657600" y="0"/>
                  </a:lnTo>
                  <a:lnTo>
                    <a:pt x="3657600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0" t="-61343" r="0" b="-61343"/>
              </a:stretch>
            </a:blipFill>
          </p:spPr>
        </p:sp>
        <p:sp>
          <p:nvSpPr>
            <p:cNvPr name="TextBox 30" id="30"/>
            <p:cNvSpPr txBox="true"/>
            <p:nvPr/>
          </p:nvSpPr>
          <p:spPr>
            <a:xfrm>
              <a:off x="0" y="-28575"/>
              <a:ext cx="3657600" cy="66865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r">
                <a:lnSpc>
                  <a:spcPts val="1980"/>
                </a:lnSpc>
              </a:pPr>
              <a:r>
                <a:rPr lang="en-US" b="true" sz="1650" spc="600">
                  <a:solidFill>
                    <a:srgbClr val="E5B941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NESUTINKU</a:t>
              </a:r>
            </a:p>
          </p:txBody>
        </p:sp>
      </p:grpSp>
      <p:grpSp>
        <p:nvGrpSpPr>
          <p:cNvPr name="Group 31" id="31"/>
          <p:cNvGrpSpPr/>
          <p:nvPr/>
        </p:nvGrpSpPr>
        <p:grpSpPr>
          <a:xfrm rot="0">
            <a:off x="960120" y="9395460"/>
            <a:ext cx="16459200" cy="685800"/>
            <a:chOff x="0" y="0"/>
            <a:chExt cx="21945600" cy="914400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0" y="0"/>
              <a:ext cx="21945600" cy="914400"/>
            </a:xfrm>
            <a:custGeom>
              <a:avLst/>
              <a:gdLst/>
              <a:ahLst/>
              <a:cxnLst/>
              <a:rect r="r" b="b" t="t" l="l"/>
              <a:pathLst>
                <a:path h="914400" w="21945600">
                  <a:moveTo>
                    <a:pt x="0" y="0"/>
                  </a:moveTo>
                  <a:lnTo>
                    <a:pt x="21945600" y="0"/>
                  </a:lnTo>
                  <a:lnTo>
                    <a:pt x="21945600" y="914400"/>
                  </a:lnTo>
                  <a:lnTo>
                    <a:pt x="0" y="91440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0" t="-417640" r="0" b="-417640"/>
              </a:stretch>
            </a:blipFill>
          </p:spPr>
        </p:sp>
        <p:sp>
          <p:nvSpPr>
            <p:cNvPr name="TextBox 33" id="33"/>
            <p:cNvSpPr txBox="true"/>
            <p:nvPr/>
          </p:nvSpPr>
          <p:spPr>
            <a:xfrm>
              <a:off x="0" y="-47625"/>
              <a:ext cx="21945600" cy="9620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340"/>
                </a:lnSpc>
              </a:pPr>
              <a:r>
                <a:rPr lang="en-US" sz="1950" i="true">
                  <a:solidFill>
                    <a:srgbClr val="D6CFBF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Šalia esančiam bendraklasiui pasakykite vieną priežastį dėl ko taip galvojate. Tada papasakokite, ką jis atsakė – ne tai, ką pasakėte jūs.</a:t>
              </a:r>
            </a:p>
          </p:txBody>
        </p:sp>
      </p:grp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B3B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50595" y="1019175"/>
            <a:ext cx="16478250" cy="773430"/>
            <a:chOff x="0" y="0"/>
            <a:chExt cx="21971000" cy="10312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12700" y="12700"/>
              <a:ext cx="21945600" cy="1005840"/>
            </a:xfrm>
            <a:custGeom>
              <a:avLst/>
              <a:gdLst/>
              <a:ahLst/>
              <a:cxnLst/>
              <a:rect r="r" b="b" t="t" l="l"/>
              <a:pathLst>
                <a:path h="1005840" w="21945600">
                  <a:moveTo>
                    <a:pt x="0" y="0"/>
                  </a:moveTo>
                  <a:lnTo>
                    <a:pt x="21945600" y="0"/>
                  </a:lnTo>
                  <a:lnTo>
                    <a:pt x="21945600" y="1005840"/>
                  </a:lnTo>
                  <a:lnTo>
                    <a:pt x="0" y="1005840"/>
                  </a:lnTo>
                  <a:close/>
                </a:path>
              </a:pathLst>
            </a:custGeom>
            <a:solidFill>
              <a:srgbClr val="072921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1971000" cy="1031240"/>
            </a:xfrm>
            <a:custGeom>
              <a:avLst/>
              <a:gdLst/>
              <a:ahLst/>
              <a:cxnLst/>
              <a:rect r="r" b="b" t="t" l="l"/>
              <a:pathLst>
                <a:path h="1031240" w="21971000">
                  <a:moveTo>
                    <a:pt x="12700" y="0"/>
                  </a:moveTo>
                  <a:lnTo>
                    <a:pt x="21958300" y="0"/>
                  </a:lnTo>
                  <a:cubicBezTo>
                    <a:pt x="21965286" y="0"/>
                    <a:pt x="21971000" y="5715"/>
                    <a:pt x="21971000" y="12700"/>
                  </a:cubicBezTo>
                  <a:lnTo>
                    <a:pt x="21971000" y="1018540"/>
                  </a:lnTo>
                  <a:cubicBezTo>
                    <a:pt x="21971000" y="1025525"/>
                    <a:pt x="21965286" y="1031240"/>
                    <a:pt x="21958300" y="1031240"/>
                  </a:cubicBezTo>
                  <a:lnTo>
                    <a:pt x="12700" y="1031240"/>
                  </a:lnTo>
                  <a:cubicBezTo>
                    <a:pt x="5715" y="1031240"/>
                    <a:pt x="0" y="1025525"/>
                    <a:pt x="0" y="1018540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1018540"/>
                  </a:lnTo>
                  <a:lnTo>
                    <a:pt x="12700" y="1018540"/>
                  </a:lnTo>
                  <a:lnTo>
                    <a:pt x="12700" y="1005840"/>
                  </a:lnTo>
                  <a:lnTo>
                    <a:pt x="21958300" y="1005840"/>
                  </a:lnTo>
                  <a:lnTo>
                    <a:pt x="21958300" y="1018540"/>
                  </a:lnTo>
                  <a:lnTo>
                    <a:pt x="21945600" y="1018540"/>
                  </a:lnTo>
                  <a:lnTo>
                    <a:pt x="21945600" y="12700"/>
                  </a:lnTo>
                  <a:lnTo>
                    <a:pt x="21958300" y="12700"/>
                  </a:lnTo>
                  <a:lnTo>
                    <a:pt x="21958300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072921"/>
            </a:solidFill>
          </p:spPr>
        </p:sp>
      </p:grpSp>
      <p:grpSp>
        <p:nvGrpSpPr>
          <p:cNvPr name="Group 5" id="5"/>
          <p:cNvGrpSpPr/>
          <p:nvPr/>
        </p:nvGrpSpPr>
        <p:grpSpPr>
          <a:xfrm rot="0">
            <a:off x="1165860" y="1193292"/>
            <a:ext cx="411480" cy="411480"/>
            <a:chOff x="0" y="0"/>
            <a:chExt cx="548640" cy="548640"/>
          </a:xfrm>
        </p:grpSpPr>
        <p:sp>
          <p:nvSpPr>
            <p:cNvPr name="Freeform 6" id="6" descr="preencoded.png"/>
            <p:cNvSpPr/>
            <p:nvPr/>
          </p:nvSpPr>
          <p:spPr>
            <a:xfrm flipH="false" flipV="false" rot="0">
              <a:off x="0" y="0"/>
              <a:ext cx="548640" cy="548640"/>
            </a:xfrm>
            <a:custGeom>
              <a:avLst/>
              <a:gdLst/>
              <a:ahLst/>
              <a:cxnLst/>
              <a:rect r="r" b="b" t="t" l="l"/>
              <a:pathLst>
                <a:path h="548640" w="548640">
                  <a:moveTo>
                    <a:pt x="0" y="0"/>
                  </a:moveTo>
                  <a:lnTo>
                    <a:pt x="548640" y="0"/>
                  </a:lnTo>
                  <a:lnTo>
                    <a:pt x="548640" y="548640"/>
                  </a:lnTo>
                  <a:lnTo>
                    <a:pt x="0" y="5486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grpSp>
        <p:nvGrpSpPr>
          <p:cNvPr name="Group 7" id="7"/>
          <p:cNvGrpSpPr/>
          <p:nvPr/>
        </p:nvGrpSpPr>
        <p:grpSpPr>
          <a:xfrm rot="0">
            <a:off x="1645920" y="1028700"/>
            <a:ext cx="15773400" cy="754380"/>
            <a:chOff x="0" y="0"/>
            <a:chExt cx="21031200" cy="100584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1031200" cy="1005840"/>
            </a:xfrm>
            <a:custGeom>
              <a:avLst/>
              <a:gdLst/>
              <a:ahLst/>
              <a:cxnLst/>
              <a:rect r="r" b="b" t="t" l="l"/>
              <a:pathLst>
                <a:path h="1005840" w="21031200">
                  <a:moveTo>
                    <a:pt x="0" y="0"/>
                  </a:moveTo>
                  <a:lnTo>
                    <a:pt x="21031200" y="0"/>
                  </a:lnTo>
                  <a:lnTo>
                    <a:pt x="21031200" y="1005840"/>
                  </a:lnTo>
                  <a:lnTo>
                    <a:pt x="0" y="10058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0" t="-357414" r="0" b="-357414"/>
              </a:stretch>
            </a:blipFill>
          </p:spPr>
        </p:sp>
        <p:sp>
          <p:nvSpPr>
            <p:cNvPr name="TextBox 9" id="9"/>
            <p:cNvSpPr txBox="true"/>
            <p:nvPr/>
          </p:nvSpPr>
          <p:spPr>
            <a:xfrm>
              <a:off x="0" y="-47625"/>
              <a:ext cx="21031200" cy="105346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340"/>
                </a:lnSpc>
              </a:pPr>
              <a:r>
                <a:rPr lang="en-US" sz="1950" i="true">
                  <a:solidFill>
                    <a:srgbClr val="F4EDDF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J</a:t>
              </a:r>
              <a:r>
                <a:rPr lang="en-US" sz="1950" i="true">
                  <a:solidFill>
                    <a:srgbClr val="F4EDDF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ei sutinkate, eikite į KAIRĘ, jei nesutinkate – į DEŠINĘ, arba likite tarp šių nuomonių.</a:t>
              </a: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950595" y="2322195"/>
            <a:ext cx="16478250" cy="4819650"/>
            <a:chOff x="0" y="0"/>
            <a:chExt cx="21971000" cy="64262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12700" y="12700"/>
              <a:ext cx="21945600" cy="6400800"/>
            </a:xfrm>
            <a:custGeom>
              <a:avLst/>
              <a:gdLst/>
              <a:ahLst/>
              <a:cxnLst/>
              <a:rect r="r" b="b" t="t" l="l"/>
              <a:pathLst>
                <a:path h="6400800" w="21945600">
                  <a:moveTo>
                    <a:pt x="0" y="0"/>
                  </a:moveTo>
                  <a:lnTo>
                    <a:pt x="21945600" y="0"/>
                  </a:lnTo>
                  <a:lnTo>
                    <a:pt x="21945600" y="6400800"/>
                  </a:lnTo>
                  <a:lnTo>
                    <a:pt x="0" y="6400800"/>
                  </a:lnTo>
                  <a:close/>
                </a:path>
              </a:pathLst>
            </a:custGeom>
            <a:solidFill>
              <a:srgbClr val="F7F3E3"/>
            </a:solidFill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21971000" cy="6426200"/>
            </a:xfrm>
            <a:custGeom>
              <a:avLst/>
              <a:gdLst/>
              <a:ahLst/>
              <a:cxnLst/>
              <a:rect r="r" b="b" t="t" l="l"/>
              <a:pathLst>
                <a:path h="6426200" w="21971000">
                  <a:moveTo>
                    <a:pt x="12700" y="0"/>
                  </a:moveTo>
                  <a:lnTo>
                    <a:pt x="21958300" y="0"/>
                  </a:lnTo>
                  <a:cubicBezTo>
                    <a:pt x="21965286" y="0"/>
                    <a:pt x="21971000" y="5715"/>
                    <a:pt x="21971000" y="12700"/>
                  </a:cubicBezTo>
                  <a:lnTo>
                    <a:pt x="21971000" y="6413500"/>
                  </a:lnTo>
                  <a:cubicBezTo>
                    <a:pt x="21971000" y="6420485"/>
                    <a:pt x="21965286" y="6426200"/>
                    <a:pt x="21958300" y="6426200"/>
                  </a:cubicBezTo>
                  <a:lnTo>
                    <a:pt x="12700" y="6426200"/>
                  </a:lnTo>
                  <a:cubicBezTo>
                    <a:pt x="5715" y="6426200"/>
                    <a:pt x="0" y="6420485"/>
                    <a:pt x="0" y="6413500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6413500"/>
                  </a:lnTo>
                  <a:lnTo>
                    <a:pt x="12700" y="6413500"/>
                  </a:lnTo>
                  <a:lnTo>
                    <a:pt x="12700" y="6400800"/>
                  </a:lnTo>
                  <a:lnTo>
                    <a:pt x="21958300" y="6400800"/>
                  </a:lnTo>
                  <a:lnTo>
                    <a:pt x="21958300" y="6413500"/>
                  </a:lnTo>
                  <a:lnTo>
                    <a:pt x="21945600" y="6413500"/>
                  </a:lnTo>
                  <a:lnTo>
                    <a:pt x="21945600" y="12700"/>
                  </a:lnTo>
                  <a:lnTo>
                    <a:pt x="21958300" y="12700"/>
                  </a:lnTo>
                  <a:lnTo>
                    <a:pt x="21958300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F7F3E3"/>
            </a:solidFill>
          </p:spPr>
        </p:sp>
      </p:grpSp>
      <p:grpSp>
        <p:nvGrpSpPr>
          <p:cNvPr name="Group 13" id="13"/>
          <p:cNvGrpSpPr/>
          <p:nvPr/>
        </p:nvGrpSpPr>
        <p:grpSpPr>
          <a:xfrm rot="0">
            <a:off x="950595" y="2322195"/>
            <a:ext cx="293370" cy="4819650"/>
            <a:chOff x="0" y="0"/>
            <a:chExt cx="391160" cy="64262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12700" y="12700"/>
              <a:ext cx="365760" cy="6400800"/>
            </a:xfrm>
            <a:custGeom>
              <a:avLst/>
              <a:gdLst/>
              <a:ahLst/>
              <a:cxnLst/>
              <a:rect r="r" b="b" t="t" l="l"/>
              <a:pathLst>
                <a:path h="6400800" w="365760">
                  <a:moveTo>
                    <a:pt x="0" y="0"/>
                  </a:moveTo>
                  <a:lnTo>
                    <a:pt x="365760" y="0"/>
                  </a:lnTo>
                  <a:lnTo>
                    <a:pt x="365760" y="6400800"/>
                  </a:lnTo>
                  <a:lnTo>
                    <a:pt x="0" y="6400800"/>
                  </a:lnTo>
                  <a:close/>
                </a:path>
              </a:pathLst>
            </a:custGeom>
            <a:solidFill>
              <a:srgbClr val="E5B941"/>
            </a:solid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391160" cy="6426200"/>
            </a:xfrm>
            <a:custGeom>
              <a:avLst/>
              <a:gdLst/>
              <a:ahLst/>
              <a:cxnLst/>
              <a:rect r="r" b="b" t="t" l="l"/>
              <a:pathLst>
                <a:path h="6426200" w="391160">
                  <a:moveTo>
                    <a:pt x="12700" y="0"/>
                  </a:moveTo>
                  <a:lnTo>
                    <a:pt x="378460" y="0"/>
                  </a:lnTo>
                  <a:cubicBezTo>
                    <a:pt x="385445" y="0"/>
                    <a:pt x="391160" y="5715"/>
                    <a:pt x="391160" y="12700"/>
                  </a:cubicBezTo>
                  <a:lnTo>
                    <a:pt x="391160" y="6413500"/>
                  </a:lnTo>
                  <a:cubicBezTo>
                    <a:pt x="391160" y="6420485"/>
                    <a:pt x="385445" y="6426200"/>
                    <a:pt x="378460" y="6426200"/>
                  </a:cubicBezTo>
                  <a:lnTo>
                    <a:pt x="12700" y="6426200"/>
                  </a:lnTo>
                  <a:cubicBezTo>
                    <a:pt x="5715" y="6426200"/>
                    <a:pt x="0" y="6420485"/>
                    <a:pt x="0" y="6413500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6413500"/>
                  </a:lnTo>
                  <a:lnTo>
                    <a:pt x="12700" y="6413500"/>
                  </a:lnTo>
                  <a:lnTo>
                    <a:pt x="12700" y="6400800"/>
                  </a:lnTo>
                  <a:lnTo>
                    <a:pt x="378460" y="6400800"/>
                  </a:lnTo>
                  <a:lnTo>
                    <a:pt x="378460" y="6413500"/>
                  </a:lnTo>
                  <a:lnTo>
                    <a:pt x="365760" y="6413500"/>
                  </a:lnTo>
                  <a:lnTo>
                    <a:pt x="365760" y="12700"/>
                  </a:lnTo>
                  <a:lnTo>
                    <a:pt x="378460" y="12700"/>
                  </a:lnTo>
                  <a:lnTo>
                    <a:pt x="378460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E5B941"/>
            </a:solidFill>
          </p:spPr>
        </p:sp>
      </p:grpSp>
      <p:grpSp>
        <p:nvGrpSpPr>
          <p:cNvPr name="Group 16" id="16"/>
          <p:cNvGrpSpPr/>
          <p:nvPr/>
        </p:nvGrpSpPr>
        <p:grpSpPr>
          <a:xfrm rot="0">
            <a:off x="1508760" y="3086100"/>
            <a:ext cx="15499080" cy="3840480"/>
            <a:chOff x="0" y="0"/>
            <a:chExt cx="20665440" cy="512064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20665439" cy="5120640"/>
            </a:xfrm>
            <a:custGeom>
              <a:avLst/>
              <a:gdLst/>
              <a:ahLst/>
              <a:cxnLst/>
              <a:rect r="r" b="b" t="t" l="l"/>
              <a:pathLst>
                <a:path h="5120640" w="20665439">
                  <a:moveTo>
                    <a:pt x="0" y="0"/>
                  </a:moveTo>
                  <a:lnTo>
                    <a:pt x="20665439" y="0"/>
                  </a:lnTo>
                  <a:lnTo>
                    <a:pt x="20665439" y="5120640"/>
                  </a:lnTo>
                  <a:lnTo>
                    <a:pt x="0" y="51206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0" t="-28636" r="0" b="-28636"/>
              </a:stretch>
            </a:blipFill>
          </p:spPr>
        </p:sp>
        <p:sp>
          <p:nvSpPr>
            <p:cNvPr name="TextBox 18" id="18"/>
            <p:cNvSpPr txBox="true"/>
            <p:nvPr/>
          </p:nvSpPr>
          <p:spPr>
            <a:xfrm>
              <a:off x="0" y="-19050"/>
              <a:ext cx="20665440" cy="513969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5400"/>
                </a:lnSpc>
              </a:pPr>
              <a:r>
                <a:rPr lang="en-US" b="true" sz="4500" i="true">
                  <a:solidFill>
                    <a:srgbClr val="0B3B2E"/>
                  </a:solidFill>
                  <a:latin typeface="Georgia Bold Italics"/>
                  <a:ea typeface="Georgia Bold Italics"/>
                  <a:cs typeface="Georgia Bold Italics"/>
                  <a:sym typeface="Georgia Bold Italics"/>
                </a:rPr>
                <a:t>„Ž</a:t>
              </a:r>
              <a:r>
                <a:rPr lang="en-US" b="true" sz="4500" i="true">
                  <a:solidFill>
                    <a:srgbClr val="0B3B2E"/>
                  </a:solidFill>
                  <a:latin typeface="Georgia Bold Italics"/>
                  <a:ea typeface="Georgia Bold Italics"/>
                  <a:cs typeface="Georgia Bold Italics"/>
                  <a:sym typeface="Georgia Bold Italics"/>
                </a:rPr>
                <a:t>urnalisto pareiga – pateikti visą situaciją, net jei auditorija to ir nenori girdėti.“</a:t>
              </a:r>
            </a:p>
            <a:p>
              <a:pPr algn="l">
                <a:lnSpc>
                  <a:spcPts val="5400"/>
                </a:lnSpc>
              </a:pPr>
            </a:p>
          </p:txBody>
        </p:sp>
      </p:grpSp>
      <p:grpSp>
        <p:nvGrpSpPr>
          <p:cNvPr name="Group 19" id="19"/>
          <p:cNvGrpSpPr/>
          <p:nvPr/>
        </p:nvGrpSpPr>
        <p:grpSpPr>
          <a:xfrm rot="0">
            <a:off x="1352550" y="8484870"/>
            <a:ext cx="15537180" cy="38100"/>
            <a:chOff x="0" y="0"/>
            <a:chExt cx="20716240" cy="5080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25400" y="0"/>
              <a:ext cx="20665439" cy="50800"/>
            </a:xfrm>
            <a:custGeom>
              <a:avLst/>
              <a:gdLst/>
              <a:ahLst/>
              <a:cxnLst/>
              <a:rect r="r" b="b" t="t" l="l"/>
              <a:pathLst>
                <a:path h="50800" w="20665439">
                  <a:moveTo>
                    <a:pt x="0" y="0"/>
                  </a:moveTo>
                  <a:lnTo>
                    <a:pt x="20665439" y="0"/>
                  </a:lnTo>
                  <a:lnTo>
                    <a:pt x="20665439" y="50800"/>
                  </a:lnTo>
                  <a:lnTo>
                    <a:pt x="0" y="50800"/>
                  </a:lnTo>
                  <a:close/>
                </a:path>
              </a:pathLst>
            </a:custGeom>
            <a:solidFill>
              <a:srgbClr val="E5B941"/>
            </a:solidFill>
          </p:spPr>
        </p:sp>
      </p:grpSp>
      <p:grpSp>
        <p:nvGrpSpPr>
          <p:cNvPr name="Group 21" id="21"/>
          <p:cNvGrpSpPr/>
          <p:nvPr/>
        </p:nvGrpSpPr>
        <p:grpSpPr>
          <a:xfrm rot="0">
            <a:off x="1165860" y="8298180"/>
            <a:ext cx="411480" cy="411480"/>
            <a:chOff x="0" y="0"/>
            <a:chExt cx="548640" cy="548640"/>
          </a:xfrm>
        </p:grpSpPr>
        <p:sp>
          <p:nvSpPr>
            <p:cNvPr name="Freeform 22" id="22" descr="preencoded.png"/>
            <p:cNvSpPr/>
            <p:nvPr/>
          </p:nvSpPr>
          <p:spPr>
            <a:xfrm flipH="false" flipV="false" rot="0">
              <a:off x="0" y="0"/>
              <a:ext cx="548640" cy="548640"/>
            </a:xfrm>
            <a:custGeom>
              <a:avLst/>
              <a:gdLst/>
              <a:ahLst/>
              <a:cxnLst/>
              <a:rect r="r" b="b" t="t" l="l"/>
              <a:pathLst>
                <a:path h="548640" w="548640">
                  <a:moveTo>
                    <a:pt x="0" y="0"/>
                  </a:moveTo>
                  <a:lnTo>
                    <a:pt x="548640" y="0"/>
                  </a:lnTo>
                  <a:lnTo>
                    <a:pt x="548640" y="548640"/>
                  </a:lnTo>
                  <a:lnTo>
                    <a:pt x="0" y="5486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0"/>
              </a:stretch>
            </a:blipFill>
          </p:spPr>
        </p:sp>
      </p:grpSp>
      <p:grpSp>
        <p:nvGrpSpPr>
          <p:cNvPr name="Group 23" id="23"/>
          <p:cNvGrpSpPr/>
          <p:nvPr/>
        </p:nvGrpSpPr>
        <p:grpSpPr>
          <a:xfrm rot="0">
            <a:off x="16733520" y="8298180"/>
            <a:ext cx="411480" cy="411480"/>
            <a:chOff x="0" y="0"/>
            <a:chExt cx="548640" cy="548640"/>
          </a:xfrm>
        </p:grpSpPr>
        <p:sp>
          <p:nvSpPr>
            <p:cNvPr name="Freeform 24" id="24" descr="preencoded.png"/>
            <p:cNvSpPr/>
            <p:nvPr/>
          </p:nvSpPr>
          <p:spPr>
            <a:xfrm flipH="false" flipV="false" rot="0">
              <a:off x="0" y="0"/>
              <a:ext cx="548640" cy="548640"/>
            </a:xfrm>
            <a:custGeom>
              <a:avLst/>
              <a:gdLst/>
              <a:ahLst/>
              <a:cxnLst/>
              <a:rect r="r" b="b" t="t" l="l"/>
              <a:pathLst>
                <a:path h="548640" w="548640">
                  <a:moveTo>
                    <a:pt x="0" y="0"/>
                  </a:moveTo>
                  <a:lnTo>
                    <a:pt x="548640" y="0"/>
                  </a:lnTo>
                  <a:lnTo>
                    <a:pt x="548640" y="548640"/>
                  </a:lnTo>
                  <a:lnTo>
                    <a:pt x="0" y="5486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0" b="0"/>
              </a:stretch>
            </a:blipFill>
          </p:spPr>
        </p:sp>
      </p:grpSp>
      <p:grpSp>
        <p:nvGrpSpPr>
          <p:cNvPr name="Group 25" id="25"/>
          <p:cNvGrpSpPr/>
          <p:nvPr/>
        </p:nvGrpSpPr>
        <p:grpSpPr>
          <a:xfrm rot="0">
            <a:off x="1645920" y="8641080"/>
            <a:ext cx="2743200" cy="480060"/>
            <a:chOff x="0" y="0"/>
            <a:chExt cx="3657600" cy="64008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3657600" cy="640080"/>
            </a:xfrm>
            <a:custGeom>
              <a:avLst/>
              <a:gdLst/>
              <a:ahLst/>
              <a:cxnLst/>
              <a:rect r="r" b="b" t="t" l="l"/>
              <a:pathLst>
                <a:path h="640080" w="3657600">
                  <a:moveTo>
                    <a:pt x="0" y="0"/>
                  </a:moveTo>
                  <a:lnTo>
                    <a:pt x="3657600" y="0"/>
                  </a:lnTo>
                  <a:lnTo>
                    <a:pt x="3657600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0" t="-61343" r="0" b="-61343"/>
              </a:stretch>
            </a:blip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28575"/>
              <a:ext cx="3657600" cy="66865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1980"/>
                </a:lnSpc>
              </a:pPr>
              <a:r>
                <a:rPr lang="en-US" b="true" sz="1650" spc="600">
                  <a:solidFill>
                    <a:srgbClr val="E5B941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SUTINKU</a:t>
              </a:r>
            </a:p>
          </p:txBody>
        </p:sp>
      </p:grpSp>
      <p:grpSp>
        <p:nvGrpSpPr>
          <p:cNvPr name="Group 28" id="28"/>
          <p:cNvGrpSpPr/>
          <p:nvPr/>
        </p:nvGrpSpPr>
        <p:grpSpPr>
          <a:xfrm rot="0">
            <a:off x="14813280" y="8641080"/>
            <a:ext cx="2743200" cy="480060"/>
            <a:chOff x="0" y="0"/>
            <a:chExt cx="3657600" cy="640080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3657600" cy="640080"/>
            </a:xfrm>
            <a:custGeom>
              <a:avLst/>
              <a:gdLst/>
              <a:ahLst/>
              <a:cxnLst/>
              <a:rect r="r" b="b" t="t" l="l"/>
              <a:pathLst>
                <a:path h="640080" w="3657600">
                  <a:moveTo>
                    <a:pt x="0" y="0"/>
                  </a:moveTo>
                  <a:lnTo>
                    <a:pt x="3657600" y="0"/>
                  </a:lnTo>
                  <a:lnTo>
                    <a:pt x="3657600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0" t="-61343" r="0" b="-61343"/>
              </a:stretch>
            </a:blipFill>
          </p:spPr>
        </p:sp>
        <p:sp>
          <p:nvSpPr>
            <p:cNvPr name="TextBox 30" id="30"/>
            <p:cNvSpPr txBox="true"/>
            <p:nvPr/>
          </p:nvSpPr>
          <p:spPr>
            <a:xfrm>
              <a:off x="0" y="-28575"/>
              <a:ext cx="3657600" cy="66865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r">
                <a:lnSpc>
                  <a:spcPts val="1980"/>
                </a:lnSpc>
              </a:pPr>
              <a:r>
                <a:rPr lang="en-US" b="true" sz="1650" spc="600">
                  <a:solidFill>
                    <a:srgbClr val="E5B941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NESUTINKU</a:t>
              </a:r>
            </a:p>
          </p:txBody>
        </p:sp>
      </p:grpSp>
      <p:grpSp>
        <p:nvGrpSpPr>
          <p:cNvPr name="Group 31" id="31"/>
          <p:cNvGrpSpPr/>
          <p:nvPr/>
        </p:nvGrpSpPr>
        <p:grpSpPr>
          <a:xfrm rot="0">
            <a:off x="960120" y="9395460"/>
            <a:ext cx="16459200" cy="686684"/>
            <a:chOff x="0" y="0"/>
            <a:chExt cx="21945600" cy="915578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0" y="0"/>
              <a:ext cx="21945600" cy="915578"/>
            </a:xfrm>
            <a:custGeom>
              <a:avLst/>
              <a:gdLst/>
              <a:ahLst/>
              <a:cxnLst/>
              <a:rect r="r" b="b" t="t" l="l"/>
              <a:pathLst>
                <a:path h="915578" w="21945600">
                  <a:moveTo>
                    <a:pt x="0" y="0"/>
                  </a:moveTo>
                  <a:lnTo>
                    <a:pt x="21945600" y="0"/>
                  </a:lnTo>
                  <a:lnTo>
                    <a:pt x="21945600" y="915578"/>
                  </a:lnTo>
                  <a:lnTo>
                    <a:pt x="0" y="91557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0" t="-417103" r="0" b="-416974"/>
              </a:stretch>
            </a:blipFill>
          </p:spPr>
        </p:sp>
        <p:sp>
          <p:nvSpPr>
            <p:cNvPr name="TextBox 33" id="33"/>
            <p:cNvSpPr txBox="true"/>
            <p:nvPr/>
          </p:nvSpPr>
          <p:spPr>
            <a:xfrm>
              <a:off x="0" y="-47625"/>
              <a:ext cx="21945600" cy="963203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340"/>
                </a:lnSpc>
              </a:pPr>
              <a:r>
                <a:rPr lang="en-US" sz="1950" i="true">
                  <a:solidFill>
                    <a:srgbClr val="D6CFBF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Išgirskite įvairias nuomones. Išvados daryti nebūtina – svarbiausia yra pats mąstymo procesas.</a:t>
              </a:r>
            </a:p>
            <a:p>
              <a:pPr algn="ctr">
                <a:lnSpc>
                  <a:spcPts val="2340"/>
                </a:lnSpc>
              </a:pPr>
            </a:p>
          </p:txBody>
        </p:sp>
      </p:grp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B3B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60120" y="1028700"/>
            <a:ext cx="16459200" cy="1249784"/>
            <a:chOff x="0" y="0"/>
            <a:chExt cx="21945600" cy="166637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1945600" cy="1666379"/>
            </a:xfrm>
            <a:custGeom>
              <a:avLst/>
              <a:gdLst/>
              <a:ahLst/>
              <a:cxnLst/>
              <a:rect r="r" b="b" t="t" l="l"/>
              <a:pathLst>
                <a:path h="1666379" w="21945600">
                  <a:moveTo>
                    <a:pt x="0" y="0"/>
                  </a:moveTo>
                  <a:lnTo>
                    <a:pt x="21945600" y="0"/>
                  </a:lnTo>
                  <a:lnTo>
                    <a:pt x="21945600" y="1666379"/>
                  </a:lnTo>
                  <a:lnTo>
                    <a:pt x="0" y="1666379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07224" r="0" b="-205996"/>
              </a:stretch>
            </a:blipFill>
          </p:spPr>
        </p:sp>
        <p:sp>
          <p:nvSpPr>
            <p:cNvPr name="TextBox 4" id="4"/>
            <p:cNvSpPr txBox="true"/>
            <p:nvPr/>
          </p:nvSpPr>
          <p:spPr>
            <a:xfrm>
              <a:off x="0" y="-9525"/>
              <a:ext cx="21945600" cy="1675904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7920"/>
                </a:lnSpc>
              </a:pPr>
              <a:r>
                <a:rPr lang="en-US" sz="6600" b="true">
                  <a:solidFill>
                    <a:srgbClr val="F4EDDF"/>
                  </a:solidFill>
                  <a:latin typeface="Georgia Bold"/>
                  <a:ea typeface="Georgia Bold"/>
                  <a:cs typeface="Georgia Bold"/>
                  <a:sym typeface="Georgia Bold"/>
                </a:rPr>
                <a:t>Prieš atsisveikinant</a:t>
              </a: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960120" y="2331720"/>
            <a:ext cx="16459200" cy="685800"/>
            <a:chOff x="0" y="0"/>
            <a:chExt cx="21945600" cy="9144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1945600" cy="914400"/>
            </a:xfrm>
            <a:custGeom>
              <a:avLst/>
              <a:gdLst/>
              <a:ahLst/>
              <a:cxnLst/>
              <a:rect r="r" b="b" t="t" l="l"/>
              <a:pathLst>
                <a:path h="914400" w="21945600">
                  <a:moveTo>
                    <a:pt x="0" y="0"/>
                  </a:moveTo>
                  <a:lnTo>
                    <a:pt x="21945600" y="0"/>
                  </a:lnTo>
                  <a:lnTo>
                    <a:pt x="21945600" y="914400"/>
                  </a:lnTo>
                  <a:lnTo>
                    <a:pt x="0" y="9144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417640" r="0" b="-417640"/>
              </a:stretch>
            </a:blip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21945600" cy="95250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879"/>
                </a:lnSpc>
              </a:pPr>
              <a:r>
                <a:rPr lang="en-US" sz="2400" i="true">
                  <a:solidFill>
                    <a:srgbClr val="D6CFBF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Ant lapelio ar užrašuose užrašykite po eilutę (refleksijai)</a:t>
              </a: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950595" y="3419475"/>
            <a:ext cx="8248650" cy="5779770"/>
            <a:chOff x="0" y="0"/>
            <a:chExt cx="10998200" cy="770636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12700" y="12700"/>
              <a:ext cx="10972800" cy="7680960"/>
            </a:xfrm>
            <a:custGeom>
              <a:avLst/>
              <a:gdLst/>
              <a:ahLst/>
              <a:cxnLst/>
              <a:rect r="r" b="b" t="t" l="l"/>
              <a:pathLst>
                <a:path h="7680960" w="10972800">
                  <a:moveTo>
                    <a:pt x="0" y="0"/>
                  </a:moveTo>
                  <a:lnTo>
                    <a:pt x="10972800" y="0"/>
                  </a:lnTo>
                  <a:lnTo>
                    <a:pt x="10972800" y="7680960"/>
                  </a:lnTo>
                  <a:lnTo>
                    <a:pt x="0" y="7680960"/>
                  </a:lnTo>
                  <a:close/>
                </a:path>
              </a:pathLst>
            </a:custGeom>
            <a:solidFill>
              <a:srgbClr val="F7F3E3"/>
            </a:solid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0998200" cy="7706360"/>
            </a:xfrm>
            <a:custGeom>
              <a:avLst/>
              <a:gdLst/>
              <a:ahLst/>
              <a:cxnLst/>
              <a:rect r="r" b="b" t="t" l="l"/>
              <a:pathLst>
                <a:path h="7706360" w="10998200">
                  <a:moveTo>
                    <a:pt x="12700" y="0"/>
                  </a:moveTo>
                  <a:lnTo>
                    <a:pt x="10985500" y="0"/>
                  </a:lnTo>
                  <a:cubicBezTo>
                    <a:pt x="10992485" y="0"/>
                    <a:pt x="10998200" y="5715"/>
                    <a:pt x="10998200" y="12700"/>
                  </a:cubicBezTo>
                  <a:lnTo>
                    <a:pt x="10998200" y="7693660"/>
                  </a:lnTo>
                  <a:cubicBezTo>
                    <a:pt x="10998200" y="7700645"/>
                    <a:pt x="10992485" y="7706360"/>
                    <a:pt x="10985500" y="7706360"/>
                  </a:cubicBezTo>
                  <a:lnTo>
                    <a:pt x="12700" y="7706360"/>
                  </a:lnTo>
                  <a:cubicBezTo>
                    <a:pt x="5715" y="7706360"/>
                    <a:pt x="0" y="7700645"/>
                    <a:pt x="0" y="7693660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7693660"/>
                  </a:lnTo>
                  <a:lnTo>
                    <a:pt x="12700" y="7693660"/>
                  </a:lnTo>
                  <a:lnTo>
                    <a:pt x="12700" y="7680960"/>
                  </a:lnTo>
                  <a:lnTo>
                    <a:pt x="10985500" y="7680960"/>
                  </a:lnTo>
                  <a:lnTo>
                    <a:pt x="10985500" y="7693660"/>
                  </a:lnTo>
                  <a:lnTo>
                    <a:pt x="10972800" y="7693660"/>
                  </a:lnTo>
                  <a:lnTo>
                    <a:pt x="10972800" y="12700"/>
                  </a:lnTo>
                  <a:lnTo>
                    <a:pt x="10985500" y="12700"/>
                  </a:lnTo>
                  <a:lnTo>
                    <a:pt x="10985500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F7F3E3"/>
            </a:solidFill>
          </p:spPr>
        </p:sp>
      </p:grpSp>
      <p:grpSp>
        <p:nvGrpSpPr>
          <p:cNvPr name="Group 11" id="11"/>
          <p:cNvGrpSpPr/>
          <p:nvPr/>
        </p:nvGrpSpPr>
        <p:grpSpPr>
          <a:xfrm rot="0">
            <a:off x="950595" y="3419475"/>
            <a:ext cx="8248650" cy="842010"/>
            <a:chOff x="0" y="0"/>
            <a:chExt cx="10998200" cy="112268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12700" y="12700"/>
              <a:ext cx="10972800" cy="1097280"/>
            </a:xfrm>
            <a:custGeom>
              <a:avLst/>
              <a:gdLst/>
              <a:ahLst/>
              <a:cxnLst/>
              <a:rect r="r" b="b" t="t" l="l"/>
              <a:pathLst>
                <a:path h="1097280" w="10972800">
                  <a:moveTo>
                    <a:pt x="0" y="0"/>
                  </a:moveTo>
                  <a:lnTo>
                    <a:pt x="10972800" y="0"/>
                  </a:lnTo>
                  <a:lnTo>
                    <a:pt x="10972800" y="1097280"/>
                  </a:lnTo>
                  <a:lnTo>
                    <a:pt x="0" y="1097280"/>
                  </a:lnTo>
                  <a:close/>
                </a:path>
              </a:pathLst>
            </a:custGeom>
            <a:solidFill>
              <a:srgbClr val="E5B941"/>
            </a:solidFill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0998200" cy="1122680"/>
            </a:xfrm>
            <a:custGeom>
              <a:avLst/>
              <a:gdLst/>
              <a:ahLst/>
              <a:cxnLst/>
              <a:rect r="r" b="b" t="t" l="l"/>
              <a:pathLst>
                <a:path h="1122680" w="10998200">
                  <a:moveTo>
                    <a:pt x="12700" y="0"/>
                  </a:moveTo>
                  <a:lnTo>
                    <a:pt x="10985500" y="0"/>
                  </a:lnTo>
                  <a:cubicBezTo>
                    <a:pt x="10992485" y="0"/>
                    <a:pt x="10998200" y="5715"/>
                    <a:pt x="10998200" y="12700"/>
                  </a:cubicBezTo>
                  <a:lnTo>
                    <a:pt x="10998200" y="1109980"/>
                  </a:lnTo>
                  <a:cubicBezTo>
                    <a:pt x="10998200" y="1116965"/>
                    <a:pt x="10992485" y="1122680"/>
                    <a:pt x="10985500" y="1122680"/>
                  </a:cubicBezTo>
                  <a:lnTo>
                    <a:pt x="12700" y="1122680"/>
                  </a:lnTo>
                  <a:cubicBezTo>
                    <a:pt x="5715" y="1122680"/>
                    <a:pt x="0" y="1116965"/>
                    <a:pt x="0" y="1109980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1109980"/>
                  </a:lnTo>
                  <a:lnTo>
                    <a:pt x="12700" y="1109980"/>
                  </a:lnTo>
                  <a:lnTo>
                    <a:pt x="12700" y="1097280"/>
                  </a:lnTo>
                  <a:lnTo>
                    <a:pt x="10985500" y="1097280"/>
                  </a:lnTo>
                  <a:lnTo>
                    <a:pt x="10985500" y="1109980"/>
                  </a:lnTo>
                  <a:lnTo>
                    <a:pt x="10972800" y="1109980"/>
                  </a:lnTo>
                  <a:lnTo>
                    <a:pt x="10972800" y="12700"/>
                  </a:lnTo>
                  <a:lnTo>
                    <a:pt x="10985500" y="12700"/>
                  </a:lnTo>
                  <a:lnTo>
                    <a:pt x="10985500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E5B941"/>
            </a:solidFill>
          </p:spPr>
        </p:sp>
      </p:grpSp>
      <p:grpSp>
        <p:nvGrpSpPr>
          <p:cNvPr name="Group 14" id="14"/>
          <p:cNvGrpSpPr/>
          <p:nvPr/>
        </p:nvGrpSpPr>
        <p:grpSpPr>
          <a:xfrm rot="0">
            <a:off x="1371600" y="4800600"/>
            <a:ext cx="7406640" cy="1541822"/>
            <a:chOff x="0" y="0"/>
            <a:chExt cx="9875520" cy="2055763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9875520" cy="2055763"/>
            </a:xfrm>
            <a:custGeom>
              <a:avLst/>
              <a:gdLst/>
              <a:ahLst/>
              <a:cxnLst/>
              <a:rect r="r" b="b" t="t" l="l"/>
              <a:pathLst>
                <a:path h="2055763" w="9875520">
                  <a:moveTo>
                    <a:pt x="0" y="0"/>
                  </a:moveTo>
                  <a:lnTo>
                    <a:pt x="9875520" y="0"/>
                  </a:lnTo>
                  <a:lnTo>
                    <a:pt x="9875520" y="2055763"/>
                  </a:lnTo>
                  <a:lnTo>
                    <a:pt x="0" y="2055763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49122" r="0" b="-38082"/>
              </a:stretch>
            </a:blipFill>
          </p:spPr>
        </p:sp>
        <p:sp>
          <p:nvSpPr>
            <p:cNvPr name="TextBox 16" id="16"/>
            <p:cNvSpPr txBox="true"/>
            <p:nvPr/>
          </p:nvSpPr>
          <p:spPr>
            <a:xfrm>
              <a:off x="0" y="-19050"/>
              <a:ext cx="9875520" cy="2074813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5400"/>
                </a:lnSpc>
              </a:pPr>
              <a:r>
                <a:rPr lang="en-US" sz="4500" b="true">
                  <a:solidFill>
                    <a:srgbClr val="0B3B2E"/>
                  </a:solidFill>
                  <a:latin typeface="Georgia Bold"/>
                  <a:ea typeface="Georgia Bold"/>
                  <a:cs typeface="Georgia Bold"/>
                  <a:sym typeface="Georgia Bold"/>
                </a:rPr>
                <a:t>Vienas dalykas, kurį šiandien išmokau</a:t>
              </a: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1371600" y="6583680"/>
            <a:ext cx="7406640" cy="1097280"/>
            <a:chOff x="0" y="0"/>
            <a:chExt cx="9875520" cy="146304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9875520" cy="1463040"/>
            </a:xfrm>
            <a:custGeom>
              <a:avLst/>
              <a:gdLst/>
              <a:ahLst/>
              <a:cxnLst/>
              <a:rect r="r" b="b" t="t" l="l"/>
              <a:pathLst>
                <a:path h="1463040" w="9875520">
                  <a:moveTo>
                    <a:pt x="0" y="0"/>
                  </a:moveTo>
                  <a:lnTo>
                    <a:pt x="9875520" y="0"/>
                  </a:lnTo>
                  <a:lnTo>
                    <a:pt x="9875520" y="1463040"/>
                  </a:lnTo>
                  <a:lnTo>
                    <a:pt x="0" y="14630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81524" r="0" b="-81524"/>
              </a:stretch>
            </a:blipFill>
          </p:spPr>
        </p:sp>
        <p:sp>
          <p:nvSpPr>
            <p:cNvPr name="TextBox 19" id="19"/>
            <p:cNvSpPr txBox="true"/>
            <p:nvPr/>
          </p:nvSpPr>
          <p:spPr>
            <a:xfrm>
              <a:off x="0" y="-57150"/>
              <a:ext cx="9875520" cy="152019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700"/>
                </a:lnSpc>
              </a:pPr>
              <a:r>
                <a:rPr lang="en-US" sz="2250" i="true">
                  <a:solidFill>
                    <a:srgbClr val="4A6B5C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...pasikeitė tai, kaip rytoj skaitysiu naujienas.</a:t>
              </a: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1362075" y="7808595"/>
            <a:ext cx="7425690" cy="19050"/>
            <a:chOff x="0" y="0"/>
            <a:chExt cx="9900920" cy="25400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12700" y="0"/>
              <a:ext cx="9875520" cy="25400"/>
            </a:xfrm>
            <a:custGeom>
              <a:avLst/>
              <a:gdLst/>
              <a:ahLst/>
              <a:cxnLst/>
              <a:rect r="r" b="b" t="t" l="l"/>
              <a:pathLst>
                <a:path h="25400" w="9875520">
                  <a:moveTo>
                    <a:pt x="0" y="0"/>
                  </a:moveTo>
                  <a:lnTo>
                    <a:pt x="9875520" y="0"/>
                  </a:lnTo>
                  <a:lnTo>
                    <a:pt x="9875520" y="25400"/>
                  </a:lnTo>
                  <a:lnTo>
                    <a:pt x="0" y="25400"/>
                  </a:lnTo>
                  <a:close/>
                </a:path>
              </a:pathLst>
            </a:custGeom>
            <a:solidFill>
              <a:srgbClr val="95C2A8"/>
            </a:solidFill>
          </p:spPr>
        </p:sp>
      </p:grpSp>
      <p:grpSp>
        <p:nvGrpSpPr>
          <p:cNvPr name="Group 22" id="22"/>
          <p:cNvGrpSpPr/>
          <p:nvPr/>
        </p:nvGrpSpPr>
        <p:grpSpPr>
          <a:xfrm rot="0">
            <a:off x="1362075" y="8220075"/>
            <a:ext cx="7425690" cy="19050"/>
            <a:chOff x="0" y="0"/>
            <a:chExt cx="9900920" cy="2540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12700" y="0"/>
              <a:ext cx="9875520" cy="25400"/>
            </a:xfrm>
            <a:custGeom>
              <a:avLst/>
              <a:gdLst/>
              <a:ahLst/>
              <a:cxnLst/>
              <a:rect r="r" b="b" t="t" l="l"/>
              <a:pathLst>
                <a:path h="25400" w="9875520">
                  <a:moveTo>
                    <a:pt x="0" y="0"/>
                  </a:moveTo>
                  <a:lnTo>
                    <a:pt x="9875520" y="0"/>
                  </a:lnTo>
                  <a:lnTo>
                    <a:pt x="9875520" y="25400"/>
                  </a:lnTo>
                  <a:lnTo>
                    <a:pt x="0" y="25400"/>
                  </a:lnTo>
                  <a:close/>
                </a:path>
              </a:pathLst>
            </a:custGeom>
            <a:solidFill>
              <a:srgbClr val="95C2A8"/>
            </a:solidFill>
          </p:spPr>
        </p:sp>
      </p:grpSp>
      <p:grpSp>
        <p:nvGrpSpPr>
          <p:cNvPr name="Group 24" id="24"/>
          <p:cNvGrpSpPr/>
          <p:nvPr/>
        </p:nvGrpSpPr>
        <p:grpSpPr>
          <a:xfrm rot="0">
            <a:off x="1362075" y="8631555"/>
            <a:ext cx="7425690" cy="19050"/>
            <a:chOff x="0" y="0"/>
            <a:chExt cx="9900920" cy="25400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12700" y="0"/>
              <a:ext cx="9875520" cy="25400"/>
            </a:xfrm>
            <a:custGeom>
              <a:avLst/>
              <a:gdLst/>
              <a:ahLst/>
              <a:cxnLst/>
              <a:rect r="r" b="b" t="t" l="l"/>
              <a:pathLst>
                <a:path h="25400" w="9875520">
                  <a:moveTo>
                    <a:pt x="0" y="0"/>
                  </a:moveTo>
                  <a:lnTo>
                    <a:pt x="9875520" y="0"/>
                  </a:lnTo>
                  <a:lnTo>
                    <a:pt x="9875520" y="25400"/>
                  </a:lnTo>
                  <a:lnTo>
                    <a:pt x="0" y="25400"/>
                  </a:lnTo>
                  <a:close/>
                </a:path>
              </a:pathLst>
            </a:custGeom>
            <a:solidFill>
              <a:srgbClr val="95C2A8"/>
            </a:solidFill>
          </p:spPr>
        </p:sp>
      </p:grpSp>
      <p:grpSp>
        <p:nvGrpSpPr>
          <p:cNvPr name="Group 26" id="26"/>
          <p:cNvGrpSpPr/>
          <p:nvPr/>
        </p:nvGrpSpPr>
        <p:grpSpPr>
          <a:xfrm rot="0">
            <a:off x="9523095" y="3419475"/>
            <a:ext cx="8248650" cy="5779770"/>
            <a:chOff x="0" y="0"/>
            <a:chExt cx="10998200" cy="7706360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12700" y="12700"/>
              <a:ext cx="10972800" cy="7680960"/>
            </a:xfrm>
            <a:custGeom>
              <a:avLst/>
              <a:gdLst/>
              <a:ahLst/>
              <a:cxnLst/>
              <a:rect r="r" b="b" t="t" l="l"/>
              <a:pathLst>
                <a:path h="7680960" w="10972800">
                  <a:moveTo>
                    <a:pt x="0" y="0"/>
                  </a:moveTo>
                  <a:lnTo>
                    <a:pt x="10972800" y="0"/>
                  </a:lnTo>
                  <a:lnTo>
                    <a:pt x="10972800" y="7680960"/>
                  </a:lnTo>
                  <a:lnTo>
                    <a:pt x="0" y="7680960"/>
                  </a:lnTo>
                  <a:close/>
                </a:path>
              </a:pathLst>
            </a:custGeom>
            <a:solidFill>
              <a:srgbClr val="F7F3E3"/>
            </a:solidFill>
          </p:spPr>
        </p:sp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10998200" cy="7706360"/>
            </a:xfrm>
            <a:custGeom>
              <a:avLst/>
              <a:gdLst/>
              <a:ahLst/>
              <a:cxnLst/>
              <a:rect r="r" b="b" t="t" l="l"/>
              <a:pathLst>
                <a:path h="7706360" w="10998200">
                  <a:moveTo>
                    <a:pt x="12700" y="0"/>
                  </a:moveTo>
                  <a:lnTo>
                    <a:pt x="10985500" y="0"/>
                  </a:lnTo>
                  <a:cubicBezTo>
                    <a:pt x="10992485" y="0"/>
                    <a:pt x="10998200" y="5715"/>
                    <a:pt x="10998200" y="12700"/>
                  </a:cubicBezTo>
                  <a:lnTo>
                    <a:pt x="10998200" y="7693660"/>
                  </a:lnTo>
                  <a:cubicBezTo>
                    <a:pt x="10998200" y="7700645"/>
                    <a:pt x="10992485" y="7706360"/>
                    <a:pt x="10985500" y="7706360"/>
                  </a:cubicBezTo>
                  <a:lnTo>
                    <a:pt x="12700" y="7706360"/>
                  </a:lnTo>
                  <a:cubicBezTo>
                    <a:pt x="5715" y="7706360"/>
                    <a:pt x="0" y="7700645"/>
                    <a:pt x="0" y="7693660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7693660"/>
                  </a:lnTo>
                  <a:lnTo>
                    <a:pt x="12700" y="7693660"/>
                  </a:lnTo>
                  <a:lnTo>
                    <a:pt x="12700" y="7680960"/>
                  </a:lnTo>
                  <a:lnTo>
                    <a:pt x="10985500" y="7680960"/>
                  </a:lnTo>
                  <a:lnTo>
                    <a:pt x="10985500" y="7693660"/>
                  </a:lnTo>
                  <a:lnTo>
                    <a:pt x="10972800" y="7693660"/>
                  </a:lnTo>
                  <a:lnTo>
                    <a:pt x="10972800" y="12700"/>
                  </a:lnTo>
                  <a:lnTo>
                    <a:pt x="10985500" y="12700"/>
                  </a:lnTo>
                  <a:lnTo>
                    <a:pt x="10985500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F7F3E3"/>
            </a:solidFill>
          </p:spPr>
        </p:sp>
      </p:grpSp>
      <p:grpSp>
        <p:nvGrpSpPr>
          <p:cNvPr name="Group 29" id="29"/>
          <p:cNvGrpSpPr/>
          <p:nvPr/>
        </p:nvGrpSpPr>
        <p:grpSpPr>
          <a:xfrm rot="0">
            <a:off x="9523095" y="3419475"/>
            <a:ext cx="8248650" cy="842010"/>
            <a:chOff x="0" y="0"/>
            <a:chExt cx="10998200" cy="1122680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12700" y="12700"/>
              <a:ext cx="10972800" cy="1097280"/>
            </a:xfrm>
            <a:custGeom>
              <a:avLst/>
              <a:gdLst/>
              <a:ahLst/>
              <a:cxnLst/>
              <a:rect r="r" b="b" t="t" l="l"/>
              <a:pathLst>
                <a:path h="1097280" w="10972800">
                  <a:moveTo>
                    <a:pt x="0" y="0"/>
                  </a:moveTo>
                  <a:lnTo>
                    <a:pt x="10972800" y="0"/>
                  </a:lnTo>
                  <a:lnTo>
                    <a:pt x="10972800" y="1097280"/>
                  </a:lnTo>
                  <a:lnTo>
                    <a:pt x="0" y="1097280"/>
                  </a:lnTo>
                  <a:close/>
                </a:path>
              </a:pathLst>
            </a:custGeom>
            <a:solidFill>
              <a:srgbClr val="E5B941"/>
            </a:solidFill>
          </p:spPr>
        </p:sp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10998200" cy="1122680"/>
            </a:xfrm>
            <a:custGeom>
              <a:avLst/>
              <a:gdLst/>
              <a:ahLst/>
              <a:cxnLst/>
              <a:rect r="r" b="b" t="t" l="l"/>
              <a:pathLst>
                <a:path h="1122680" w="10998200">
                  <a:moveTo>
                    <a:pt x="12700" y="0"/>
                  </a:moveTo>
                  <a:lnTo>
                    <a:pt x="10985500" y="0"/>
                  </a:lnTo>
                  <a:cubicBezTo>
                    <a:pt x="10992485" y="0"/>
                    <a:pt x="10998200" y="5715"/>
                    <a:pt x="10998200" y="12700"/>
                  </a:cubicBezTo>
                  <a:lnTo>
                    <a:pt x="10998200" y="1109980"/>
                  </a:lnTo>
                  <a:cubicBezTo>
                    <a:pt x="10998200" y="1116965"/>
                    <a:pt x="10992485" y="1122680"/>
                    <a:pt x="10985500" y="1122680"/>
                  </a:cubicBezTo>
                  <a:lnTo>
                    <a:pt x="12700" y="1122680"/>
                  </a:lnTo>
                  <a:cubicBezTo>
                    <a:pt x="5715" y="1122680"/>
                    <a:pt x="0" y="1116965"/>
                    <a:pt x="0" y="1109980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1109980"/>
                  </a:lnTo>
                  <a:lnTo>
                    <a:pt x="12700" y="1109980"/>
                  </a:lnTo>
                  <a:lnTo>
                    <a:pt x="12700" y="1097280"/>
                  </a:lnTo>
                  <a:lnTo>
                    <a:pt x="10985500" y="1097280"/>
                  </a:lnTo>
                  <a:lnTo>
                    <a:pt x="10985500" y="1109980"/>
                  </a:lnTo>
                  <a:lnTo>
                    <a:pt x="10972800" y="1109980"/>
                  </a:lnTo>
                  <a:lnTo>
                    <a:pt x="10972800" y="12700"/>
                  </a:lnTo>
                  <a:lnTo>
                    <a:pt x="10985500" y="12700"/>
                  </a:lnTo>
                  <a:lnTo>
                    <a:pt x="10985500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E5B941"/>
            </a:solidFill>
          </p:spPr>
        </p:sp>
      </p:grpSp>
      <p:grpSp>
        <p:nvGrpSpPr>
          <p:cNvPr name="Group 32" id="32"/>
          <p:cNvGrpSpPr/>
          <p:nvPr/>
        </p:nvGrpSpPr>
        <p:grpSpPr>
          <a:xfrm rot="0">
            <a:off x="9944100" y="4800600"/>
            <a:ext cx="7406640" cy="1541822"/>
            <a:chOff x="0" y="0"/>
            <a:chExt cx="9875520" cy="2055763"/>
          </a:xfrm>
        </p:grpSpPr>
        <p:sp>
          <p:nvSpPr>
            <p:cNvPr name="Freeform 33" id="33"/>
            <p:cNvSpPr/>
            <p:nvPr/>
          </p:nvSpPr>
          <p:spPr>
            <a:xfrm flipH="false" flipV="false" rot="0">
              <a:off x="0" y="0"/>
              <a:ext cx="9875520" cy="2055763"/>
            </a:xfrm>
            <a:custGeom>
              <a:avLst/>
              <a:gdLst/>
              <a:ahLst/>
              <a:cxnLst/>
              <a:rect r="r" b="b" t="t" l="l"/>
              <a:pathLst>
                <a:path h="2055763" w="9875520">
                  <a:moveTo>
                    <a:pt x="0" y="0"/>
                  </a:moveTo>
                  <a:lnTo>
                    <a:pt x="9875520" y="0"/>
                  </a:lnTo>
                  <a:lnTo>
                    <a:pt x="9875520" y="2055763"/>
                  </a:lnTo>
                  <a:lnTo>
                    <a:pt x="0" y="2055763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49122" r="0" b="-38082"/>
              </a:stretch>
            </a:blipFill>
          </p:spPr>
        </p:sp>
        <p:sp>
          <p:nvSpPr>
            <p:cNvPr name="TextBox 34" id="34"/>
            <p:cNvSpPr txBox="true"/>
            <p:nvPr/>
          </p:nvSpPr>
          <p:spPr>
            <a:xfrm>
              <a:off x="0" y="-19050"/>
              <a:ext cx="9875520" cy="2074813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5400"/>
                </a:lnSpc>
              </a:pPr>
              <a:r>
                <a:rPr lang="en-US" sz="4500" b="true">
                  <a:solidFill>
                    <a:srgbClr val="0B3B2E"/>
                  </a:solidFill>
                  <a:latin typeface="Georgia Bold"/>
                  <a:ea typeface="Georgia Bold"/>
                  <a:cs typeface="Georgia Bold"/>
                  <a:sym typeface="Georgia Bold"/>
                </a:rPr>
                <a:t>Vienas klausimas, kurį turiu yra</a:t>
              </a:r>
            </a:p>
          </p:txBody>
        </p:sp>
      </p:grpSp>
      <p:grpSp>
        <p:nvGrpSpPr>
          <p:cNvPr name="Group 35" id="35"/>
          <p:cNvGrpSpPr/>
          <p:nvPr/>
        </p:nvGrpSpPr>
        <p:grpSpPr>
          <a:xfrm rot="0">
            <a:off x="9944100" y="6583680"/>
            <a:ext cx="7406640" cy="1097280"/>
            <a:chOff x="0" y="0"/>
            <a:chExt cx="9875520" cy="1463040"/>
          </a:xfrm>
        </p:grpSpPr>
        <p:sp>
          <p:nvSpPr>
            <p:cNvPr name="Freeform 36" id="36"/>
            <p:cNvSpPr/>
            <p:nvPr/>
          </p:nvSpPr>
          <p:spPr>
            <a:xfrm flipH="false" flipV="false" rot="0">
              <a:off x="0" y="0"/>
              <a:ext cx="9875520" cy="1463040"/>
            </a:xfrm>
            <a:custGeom>
              <a:avLst/>
              <a:gdLst/>
              <a:ahLst/>
              <a:cxnLst/>
              <a:rect r="r" b="b" t="t" l="l"/>
              <a:pathLst>
                <a:path h="1463040" w="9875520">
                  <a:moveTo>
                    <a:pt x="0" y="0"/>
                  </a:moveTo>
                  <a:lnTo>
                    <a:pt x="9875520" y="0"/>
                  </a:lnTo>
                  <a:lnTo>
                    <a:pt x="9875520" y="1463040"/>
                  </a:lnTo>
                  <a:lnTo>
                    <a:pt x="0" y="14630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81524" r="0" b="-81524"/>
              </a:stretch>
            </a:blipFill>
          </p:spPr>
        </p:sp>
        <p:sp>
          <p:nvSpPr>
            <p:cNvPr name="TextBox 37" id="37"/>
            <p:cNvSpPr txBox="true"/>
            <p:nvPr/>
          </p:nvSpPr>
          <p:spPr>
            <a:xfrm>
              <a:off x="0" y="-57150"/>
              <a:ext cx="9875520" cy="152019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700"/>
                </a:lnSpc>
              </a:pPr>
              <a:r>
                <a:rPr lang="en-US" sz="2250" i="true">
                  <a:solidFill>
                    <a:srgbClr val="4A6B5C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...apie žurnalistiką, pasitikėjimą ar tai, kas iš tiesų yra „tiesa“.</a:t>
              </a:r>
            </a:p>
          </p:txBody>
        </p:sp>
      </p:grpSp>
      <p:grpSp>
        <p:nvGrpSpPr>
          <p:cNvPr name="Group 38" id="38"/>
          <p:cNvGrpSpPr/>
          <p:nvPr/>
        </p:nvGrpSpPr>
        <p:grpSpPr>
          <a:xfrm rot="0">
            <a:off x="9934575" y="7808595"/>
            <a:ext cx="7425690" cy="19050"/>
            <a:chOff x="0" y="0"/>
            <a:chExt cx="9900920" cy="25400"/>
          </a:xfrm>
        </p:grpSpPr>
        <p:sp>
          <p:nvSpPr>
            <p:cNvPr name="Freeform 39" id="39"/>
            <p:cNvSpPr/>
            <p:nvPr/>
          </p:nvSpPr>
          <p:spPr>
            <a:xfrm flipH="false" flipV="false" rot="0">
              <a:off x="12700" y="0"/>
              <a:ext cx="9875520" cy="25400"/>
            </a:xfrm>
            <a:custGeom>
              <a:avLst/>
              <a:gdLst/>
              <a:ahLst/>
              <a:cxnLst/>
              <a:rect r="r" b="b" t="t" l="l"/>
              <a:pathLst>
                <a:path h="25400" w="9875520">
                  <a:moveTo>
                    <a:pt x="0" y="0"/>
                  </a:moveTo>
                  <a:lnTo>
                    <a:pt x="9875520" y="0"/>
                  </a:lnTo>
                  <a:lnTo>
                    <a:pt x="9875520" y="25400"/>
                  </a:lnTo>
                  <a:lnTo>
                    <a:pt x="0" y="25400"/>
                  </a:lnTo>
                  <a:close/>
                </a:path>
              </a:pathLst>
            </a:custGeom>
            <a:solidFill>
              <a:srgbClr val="95C2A8"/>
            </a:solidFill>
          </p:spPr>
        </p:sp>
      </p:grpSp>
      <p:grpSp>
        <p:nvGrpSpPr>
          <p:cNvPr name="Group 40" id="40"/>
          <p:cNvGrpSpPr/>
          <p:nvPr/>
        </p:nvGrpSpPr>
        <p:grpSpPr>
          <a:xfrm rot="0">
            <a:off x="9934575" y="8220075"/>
            <a:ext cx="7425690" cy="19050"/>
            <a:chOff x="0" y="0"/>
            <a:chExt cx="9900920" cy="25400"/>
          </a:xfrm>
        </p:grpSpPr>
        <p:sp>
          <p:nvSpPr>
            <p:cNvPr name="Freeform 41" id="41"/>
            <p:cNvSpPr/>
            <p:nvPr/>
          </p:nvSpPr>
          <p:spPr>
            <a:xfrm flipH="false" flipV="false" rot="0">
              <a:off x="12700" y="0"/>
              <a:ext cx="9875520" cy="25400"/>
            </a:xfrm>
            <a:custGeom>
              <a:avLst/>
              <a:gdLst/>
              <a:ahLst/>
              <a:cxnLst/>
              <a:rect r="r" b="b" t="t" l="l"/>
              <a:pathLst>
                <a:path h="25400" w="9875520">
                  <a:moveTo>
                    <a:pt x="0" y="0"/>
                  </a:moveTo>
                  <a:lnTo>
                    <a:pt x="9875520" y="0"/>
                  </a:lnTo>
                  <a:lnTo>
                    <a:pt x="9875520" y="25400"/>
                  </a:lnTo>
                  <a:lnTo>
                    <a:pt x="0" y="25400"/>
                  </a:lnTo>
                  <a:close/>
                </a:path>
              </a:pathLst>
            </a:custGeom>
            <a:solidFill>
              <a:srgbClr val="95C2A8"/>
            </a:solidFill>
          </p:spPr>
        </p:sp>
      </p:grpSp>
      <p:grpSp>
        <p:nvGrpSpPr>
          <p:cNvPr name="Group 42" id="42"/>
          <p:cNvGrpSpPr/>
          <p:nvPr/>
        </p:nvGrpSpPr>
        <p:grpSpPr>
          <a:xfrm rot="0">
            <a:off x="9934575" y="8631555"/>
            <a:ext cx="7425690" cy="19050"/>
            <a:chOff x="0" y="0"/>
            <a:chExt cx="9900920" cy="25400"/>
          </a:xfrm>
        </p:grpSpPr>
        <p:sp>
          <p:nvSpPr>
            <p:cNvPr name="Freeform 43" id="43"/>
            <p:cNvSpPr/>
            <p:nvPr/>
          </p:nvSpPr>
          <p:spPr>
            <a:xfrm flipH="false" flipV="false" rot="0">
              <a:off x="12700" y="0"/>
              <a:ext cx="9875520" cy="25400"/>
            </a:xfrm>
            <a:custGeom>
              <a:avLst/>
              <a:gdLst/>
              <a:ahLst/>
              <a:cxnLst/>
              <a:rect r="r" b="b" t="t" l="l"/>
              <a:pathLst>
                <a:path h="25400" w="9875520">
                  <a:moveTo>
                    <a:pt x="0" y="0"/>
                  </a:moveTo>
                  <a:lnTo>
                    <a:pt x="9875520" y="0"/>
                  </a:lnTo>
                  <a:lnTo>
                    <a:pt x="9875520" y="25400"/>
                  </a:lnTo>
                  <a:lnTo>
                    <a:pt x="0" y="25400"/>
                  </a:lnTo>
                  <a:close/>
                </a:path>
              </a:pathLst>
            </a:custGeom>
            <a:solidFill>
              <a:srgbClr val="95C2A8"/>
            </a:solidFill>
          </p:spPr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DAHHv5_d8pE</dc:identifier>
  <dcterms:modified xsi:type="dcterms:W3CDTF">2011-08-01T06:04:30Z</dcterms:modified>
  <cp:revision>1</cp:revision>
  <dc:title>news_you_can_trust_slides.pptx</dc:title>
</cp:coreProperties>
</file>